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60" r:id="rId2"/>
    <p:sldId id="261" r:id="rId3"/>
    <p:sldId id="289" r:id="rId4"/>
    <p:sldId id="276" r:id="rId5"/>
    <p:sldId id="290" r:id="rId6"/>
    <p:sldId id="256" r:id="rId7"/>
    <p:sldId id="279" r:id="rId8"/>
    <p:sldId id="291" r:id="rId9"/>
    <p:sldId id="263" r:id="rId10"/>
    <p:sldId id="278" r:id="rId11"/>
    <p:sldId id="292" r:id="rId12"/>
    <p:sldId id="285" r:id="rId13"/>
    <p:sldId id="287" r:id="rId14"/>
    <p:sldId id="284" r:id="rId15"/>
    <p:sldId id="288" r:id="rId16"/>
    <p:sldId id="293" r:id="rId17"/>
    <p:sldId id="280" r:id="rId18"/>
    <p:sldId id="282" r:id="rId19"/>
    <p:sldId id="281"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FFE"/>
    <a:srgbClr val="3B8DBE"/>
    <a:srgbClr val="3C8CBD"/>
    <a:srgbClr val="FFFFFE"/>
    <a:srgbClr val="F4F4F4"/>
    <a:srgbClr val="FFFFFF"/>
    <a:srgbClr val="F9F9FB"/>
    <a:srgbClr val="F4F4F6"/>
    <a:srgbClr val="EAE8E8"/>
    <a:srgbClr val="FBF9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33"/>
    <p:restoredTop sz="94654"/>
  </p:normalViewPr>
  <p:slideViewPr>
    <p:cSldViewPr snapToGrid="0" snapToObjects="1">
      <p:cViewPr varScale="1">
        <p:scale>
          <a:sx n="88" d="100"/>
          <a:sy n="88" d="100"/>
        </p:scale>
        <p:origin x="192"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8.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6B4C0B-C43B-B049-961D-F2B1A8919C98}" type="datetimeFigureOut">
              <a:rPr lang="en-US" smtClean="0"/>
              <a:t>2/7/21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D24AEE-CFE9-F24C-A7FC-324039584211}" type="slidenum">
              <a:rPr lang="en-US" smtClean="0"/>
              <a:t>‹#›</a:t>
            </a:fld>
            <a:endParaRPr lang="en-US"/>
          </a:p>
        </p:txBody>
      </p:sp>
    </p:spTree>
    <p:extLst>
      <p:ext uri="{BB962C8B-B14F-4D97-AF65-F5344CB8AC3E}">
        <p14:creationId xmlns:p14="http://schemas.microsoft.com/office/powerpoint/2010/main" val="3497800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5301C1-6386-9944-82E7-60B5472F4B46}" type="slidenum">
              <a:rPr lang="en-US" smtClean="0"/>
              <a:t>4</a:t>
            </a:fld>
            <a:endParaRPr lang="en-US"/>
          </a:p>
        </p:txBody>
      </p:sp>
    </p:spTree>
    <p:extLst>
      <p:ext uri="{BB962C8B-B14F-4D97-AF65-F5344CB8AC3E}">
        <p14:creationId xmlns:p14="http://schemas.microsoft.com/office/powerpoint/2010/main" val="3707122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87F5E-D6C5-5045-B077-ABEBE51F5F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BBC799-34A9-704A-BB4D-4B7EF8AE11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C717578-C6A7-3E4B-976A-F536EE5E90F1}"/>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5" name="Footer Placeholder 4">
            <a:extLst>
              <a:ext uri="{FF2B5EF4-FFF2-40B4-BE49-F238E27FC236}">
                <a16:creationId xmlns:a16="http://schemas.microsoft.com/office/drawing/2014/main" id="{F0E9ECD3-CEEB-D34D-8934-D424A02A43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C29DCD-A8CB-ED43-8734-3451D9B575B1}"/>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3029145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43761-46B9-CF40-9754-56DA9AA99B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4B80359-72C0-0F4B-8BF1-A152CD9F374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89AD8B-CAB8-4B4A-A9C2-C0854FBA6730}"/>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5" name="Footer Placeholder 4">
            <a:extLst>
              <a:ext uri="{FF2B5EF4-FFF2-40B4-BE49-F238E27FC236}">
                <a16:creationId xmlns:a16="http://schemas.microsoft.com/office/drawing/2014/main" id="{A400C92C-43A0-824A-BBB3-50DFF882A7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5669B3-4511-4445-9BE9-4185C614263A}"/>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3612696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19C839-C27D-8B43-9820-6D42CDF02BE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5C9861-F9B1-0147-995F-1FED747CC6F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B98605-7C18-4947-88A3-5D232919A595}"/>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5" name="Footer Placeholder 4">
            <a:extLst>
              <a:ext uri="{FF2B5EF4-FFF2-40B4-BE49-F238E27FC236}">
                <a16:creationId xmlns:a16="http://schemas.microsoft.com/office/drawing/2014/main" id="{152DB868-5E58-524B-B67C-A512C5E65C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D0B749-7BCC-CB4B-A8DF-27B55447AE05}"/>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3928361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ABF67-D254-3745-8794-286F75E913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EA9AA8-86EE-9741-9135-4FDCA3BD9CA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7B4A47-58CF-B642-B8C3-382B142CFB1F}"/>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5" name="Footer Placeholder 4">
            <a:extLst>
              <a:ext uri="{FF2B5EF4-FFF2-40B4-BE49-F238E27FC236}">
                <a16:creationId xmlns:a16="http://schemas.microsoft.com/office/drawing/2014/main" id="{C1C85EE4-B4A7-1344-9028-55487963F5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C8ED1F-60BE-DE4A-B514-31A5E833AD16}"/>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306320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F2A2A-01C1-4B44-A02A-3DFBC7A913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2A835CE-4199-F147-AC32-30761E6D47F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233BE15-0CB9-0A41-9701-5C24B141F916}"/>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5" name="Footer Placeholder 4">
            <a:extLst>
              <a:ext uri="{FF2B5EF4-FFF2-40B4-BE49-F238E27FC236}">
                <a16:creationId xmlns:a16="http://schemas.microsoft.com/office/drawing/2014/main" id="{EFAA69C2-8603-7443-88B2-1BF907CD63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00D529-6F24-D246-A365-525ADCE89AA6}"/>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2734927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704FD-9739-824F-94B9-2803E95FB41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14BDAB-211F-634E-822B-82FD40041F3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E1F272-CF70-D248-B4C6-DDCF68104EF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F52F97-6C27-534E-A716-DDB8E3E1D1AA}"/>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6" name="Footer Placeholder 5">
            <a:extLst>
              <a:ext uri="{FF2B5EF4-FFF2-40B4-BE49-F238E27FC236}">
                <a16:creationId xmlns:a16="http://schemas.microsoft.com/office/drawing/2014/main" id="{C9D7C31E-6A99-5F41-AA53-A9D621B243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F89FAE-EC3D-DD46-B149-561A3FFC1248}"/>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1450517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9D7F3-9CDC-7948-BA8A-A529FA6C2C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91A7C3-85C2-374E-B6AB-24CE62CCE5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F7FD7CF-778E-E145-8691-66768006B57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C0AAB4-35AC-744B-88D5-F85B0E9E89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0902CC8-C19B-7A49-B45F-CCA43E5E72B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818FA2-D455-9840-97B0-B08767EBF024}"/>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8" name="Footer Placeholder 7">
            <a:extLst>
              <a:ext uri="{FF2B5EF4-FFF2-40B4-BE49-F238E27FC236}">
                <a16:creationId xmlns:a16="http://schemas.microsoft.com/office/drawing/2014/main" id="{1318DB3D-A6B1-A143-8360-4951BCCC38F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13DF2CE-38C8-2149-A5BB-694CB082BA9C}"/>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1954042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3F30D-8922-3848-AF97-69897F4A93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B59660-1F7F-8C45-8CBF-1E78BED342E8}"/>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4" name="Footer Placeholder 3">
            <a:extLst>
              <a:ext uri="{FF2B5EF4-FFF2-40B4-BE49-F238E27FC236}">
                <a16:creationId xmlns:a16="http://schemas.microsoft.com/office/drawing/2014/main" id="{9CCC7A35-A7DE-E24C-B6C6-DA2CC88DCF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609D82-A6C3-034A-933B-C3BDF166FE18}"/>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1035642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D7FB9B-4358-EA49-A539-1334886CE2CF}"/>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3" name="Footer Placeholder 2">
            <a:extLst>
              <a:ext uri="{FF2B5EF4-FFF2-40B4-BE49-F238E27FC236}">
                <a16:creationId xmlns:a16="http://schemas.microsoft.com/office/drawing/2014/main" id="{E48DEFF5-8E0B-2040-B360-C70941DF00E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97C251A-6A12-E641-AAA1-47B4B08E7572}"/>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10022753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2FC51-B76E-8C4D-8AED-92B96BF1F6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2BA6FB-5E49-324A-A22A-38489D21CB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D7E2CBF-25DE-8E4A-B12C-C8C39F9CAE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D4D6F2F-66EB-FD43-B265-7983E4582CC8}"/>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6" name="Footer Placeholder 5">
            <a:extLst>
              <a:ext uri="{FF2B5EF4-FFF2-40B4-BE49-F238E27FC236}">
                <a16:creationId xmlns:a16="http://schemas.microsoft.com/office/drawing/2014/main" id="{B02F49C1-2CEB-2749-AD54-55ACCEE53A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84B1A8-3244-FC45-BB37-75054946D027}"/>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1772389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31E33-749F-6046-A6B8-BF4970B117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23B29D-0016-0149-9F7E-763D7B0C7E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1B2D764-300F-AE43-A1B3-19E7D9DE02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5BC4E41-83AD-524D-81A8-418F3C622711}"/>
              </a:ext>
            </a:extLst>
          </p:cNvPr>
          <p:cNvSpPr>
            <a:spLocks noGrp="1"/>
          </p:cNvSpPr>
          <p:nvPr>
            <p:ph type="dt" sz="half" idx="10"/>
          </p:nvPr>
        </p:nvSpPr>
        <p:spPr/>
        <p:txBody>
          <a:bodyPr/>
          <a:lstStyle/>
          <a:p>
            <a:fld id="{8D8D7A3E-5908-8A4B-B121-6E2C79BEBA81}" type="datetimeFigureOut">
              <a:rPr lang="en-US" smtClean="0"/>
              <a:t>2/7/21</a:t>
            </a:fld>
            <a:endParaRPr lang="en-US"/>
          </a:p>
        </p:txBody>
      </p:sp>
      <p:sp>
        <p:nvSpPr>
          <p:cNvPr id="6" name="Footer Placeholder 5">
            <a:extLst>
              <a:ext uri="{FF2B5EF4-FFF2-40B4-BE49-F238E27FC236}">
                <a16:creationId xmlns:a16="http://schemas.microsoft.com/office/drawing/2014/main" id="{0212310F-86D0-6943-B808-804B97E125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CF27A5-3D1B-6847-823B-0F4F893BBF23}"/>
              </a:ext>
            </a:extLst>
          </p:cNvPr>
          <p:cNvSpPr>
            <a:spLocks noGrp="1"/>
          </p:cNvSpPr>
          <p:nvPr>
            <p:ph type="sldNum" sz="quarter" idx="12"/>
          </p:nvPr>
        </p:nvSpPr>
        <p:spPr/>
        <p:txBody>
          <a:bodyPr/>
          <a:lstStyle/>
          <a:p>
            <a:fld id="{E93C6D6B-C50D-FC47-AA1F-DCEF7FF67EE6}" type="slidenum">
              <a:rPr lang="en-US" smtClean="0"/>
              <a:t>‹#›</a:t>
            </a:fld>
            <a:endParaRPr lang="en-US"/>
          </a:p>
        </p:txBody>
      </p:sp>
    </p:spTree>
    <p:extLst>
      <p:ext uri="{BB962C8B-B14F-4D97-AF65-F5344CB8AC3E}">
        <p14:creationId xmlns:p14="http://schemas.microsoft.com/office/powerpoint/2010/main" val="3198471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CE7B58-8978-4746-A113-9182B6A612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72FF73-9129-634D-8090-13A290A00F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52902A-013B-D144-B255-C43F981DDE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8D7A3E-5908-8A4B-B121-6E2C79BEBA81}" type="datetimeFigureOut">
              <a:rPr lang="en-US" smtClean="0"/>
              <a:t>2/7/21</a:t>
            </a:fld>
            <a:endParaRPr lang="en-US"/>
          </a:p>
        </p:txBody>
      </p:sp>
      <p:sp>
        <p:nvSpPr>
          <p:cNvPr id="5" name="Footer Placeholder 4">
            <a:extLst>
              <a:ext uri="{FF2B5EF4-FFF2-40B4-BE49-F238E27FC236}">
                <a16:creationId xmlns:a16="http://schemas.microsoft.com/office/drawing/2014/main" id="{9C40B1B0-8C46-714C-93B0-0D5F192B5F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2422EB5-D9DC-E14B-AAC0-CE10BA8968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3C6D6B-C50D-FC47-AA1F-DCEF7FF67EE6}" type="slidenum">
              <a:rPr lang="en-US" smtClean="0"/>
              <a:t>‹#›</a:t>
            </a:fld>
            <a:endParaRPr lang="en-US"/>
          </a:p>
        </p:txBody>
      </p:sp>
    </p:spTree>
    <p:extLst>
      <p:ext uri="{BB962C8B-B14F-4D97-AF65-F5344CB8AC3E}">
        <p14:creationId xmlns:p14="http://schemas.microsoft.com/office/powerpoint/2010/main" val="13759963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emf"/><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770EC4-B917-6E48-98A4-E89595DD626B}"/>
              </a:ext>
            </a:extLst>
          </p:cNvPr>
          <p:cNvSpPr txBox="1"/>
          <p:nvPr/>
        </p:nvSpPr>
        <p:spPr>
          <a:xfrm>
            <a:off x="536027" y="1481959"/>
            <a:ext cx="10773104" cy="2862322"/>
          </a:xfrm>
          <a:prstGeom prst="rect">
            <a:avLst/>
          </a:prstGeom>
          <a:noFill/>
        </p:spPr>
        <p:txBody>
          <a:bodyPr wrap="square" rtlCol="0">
            <a:spAutoFit/>
          </a:bodyPr>
          <a:lstStyle/>
          <a:p>
            <a:r>
              <a:rPr lang="en-US" dirty="0"/>
              <a:t>This plugin is about Custom Settings for vendor and delivery boys</a:t>
            </a:r>
          </a:p>
          <a:p>
            <a:r>
              <a:rPr lang="en-US" dirty="0"/>
              <a:t>On admin page, there will be link “Custom Settings”</a:t>
            </a:r>
          </a:p>
          <a:p>
            <a:r>
              <a:rPr lang="en-US" dirty="0"/>
              <a:t>Once clicked, there will be three links in the dropdown:</a:t>
            </a:r>
          </a:p>
          <a:p>
            <a:pPr marL="342900" indent="-342900">
              <a:buAutoNum type="arabicPeriod"/>
            </a:pPr>
            <a:r>
              <a:rPr lang="en-US" dirty="0"/>
              <a:t>Vendor Types</a:t>
            </a:r>
          </a:p>
          <a:p>
            <a:pPr marL="342900" indent="-342900">
              <a:buAutoNum type="arabicPeriod"/>
            </a:pPr>
            <a:r>
              <a:rPr lang="en-US" dirty="0"/>
              <a:t>Vendor Settings</a:t>
            </a:r>
          </a:p>
          <a:p>
            <a:pPr marL="342900" indent="-342900">
              <a:buAutoNum type="arabicPeriod"/>
            </a:pPr>
            <a:r>
              <a:rPr lang="en-US" dirty="0"/>
              <a:t>Delivery Settings</a:t>
            </a:r>
          </a:p>
          <a:p>
            <a:pPr marL="342900" indent="-342900">
              <a:buAutoNum type="arabicPeriod"/>
            </a:pPr>
            <a:endParaRPr lang="en-US" dirty="0"/>
          </a:p>
          <a:p>
            <a:r>
              <a:rPr lang="en-US" dirty="0"/>
              <a:t>In ACL settings, there will be an option that tells which customer roles will be able to access Vendor Types, Vendor Settings and Delivery Settings pages. The Custom Settings link will be hidden for those who cannot access any of these pages.</a:t>
            </a:r>
          </a:p>
        </p:txBody>
      </p:sp>
      <p:sp>
        <p:nvSpPr>
          <p:cNvPr id="6" name="TextBox 5">
            <a:extLst>
              <a:ext uri="{FF2B5EF4-FFF2-40B4-BE49-F238E27FC236}">
                <a16:creationId xmlns:a16="http://schemas.microsoft.com/office/drawing/2014/main" id="{C4F96543-D8B6-F446-A3E1-746FC4589201}"/>
              </a:ext>
            </a:extLst>
          </p:cNvPr>
          <p:cNvSpPr txBox="1"/>
          <p:nvPr/>
        </p:nvSpPr>
        <p:spPr>
          <a:xfrm>
            <a:off x="536027" y="525517"/>
            <a:ext cx="10773104" cy="523220"/>
          </a:xfrm>
          <a:prstGeom prst="rect">
            <a:avLst/>
          </a:prstGeom>
          <a:noFill/>
        </p:spPr>
        <p:txBody>
          <a:bodyPr wrap="square" rtlCol="0">
            <a:spAutoFit/>
          </a:bodyPr>
          <a:lstStyle/>
          <a:p>
            <a:r>
              <a:rPr lang="en-US" sz="2800" b="1" dirty="0"/>
              <a:t>Plugin Name: </a:t>
            </a:r>
            <a:r>
              <a:rPr lang="en-US" sz="2800" dirty="0" err="1"/>
              <a:t>SpyderScience.Nop.Plugins.DeliveryAppSettings</a:t>
            </a:r>
            <a:endParaRPr lang="en-US" sz="2800" dirty="0"/>
          </a:p>
        </p:txBody>
      </p:sp>
    </p:spTree>
    <p:extLst>
      <p:ext uri="{BB962C8B-B14F-4D97-AF65-F5344CB8AC3E}">
        <p14:creationId xmlns:p14="http://schemas.microsoft.com/office/powerpoint/2010/main" val="1486943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AF219D9-3D8F-5341-98D8-7E8845FE1F91}"/>
              </a:ext>
            </a:extLst>
          </p:cNvPr>
          <p:cNvPicPr>
            <a:picLocks noChangeAspect="1"/>
          </p:cNvPicPr>
          <p:nvPr/>
        </p:nvPicPr>
        <p:blipFill rotWithShape="1">
          <a:blip r:embed="rId2"/>
          <a:srcRect b="87759"/>
          <a:stretch/>
        </p:blipFill>
        <p:spPr>
          <a:xfrm>
            <a:off x="307317" y="133283"/>
            <a:ext cx="11185603" cy="519923"/>
          </a:xfrm>
          <a:prstGeom prst="rect">
            <a:avLst/>
          </a:prstGeom>
        </p:spPr>
      </p:pic>
      <p:sp>
        <p:nvSpPr>
          <p:cNvPr id="8" name="TextBox 7">
            <a:extLst>
              <a:ext uri="{FF2B5EF4-FFF2-40B4-BE49-F238E27FC236}">
                <a16:creationId xmlns:a16="http://schemas.microsoft.com/office/drawing/2014/main" id="{6AE55B67-68B8-3C40-BD16-7B4F2EF341ED}"/>
              </a:ext>
            </a:extLst>
          </p:cNvPr>
          <p:cNvSpPr txBox="1"/>
          <p:nvPr/>
        </p:nvSpPr>
        <p:spPr>
          <a:xfrm>
            <a:off x="442012" y="286668"/>
            <a:ext cx="3030645" cy="246221"/>
          </a:xfrm>
          <a:prstGeom prst="rect">
            <a:avLst/>
          </a:prstGeom>
          <a:solidFill>
            <a:srgbClr val="EDF1F5"/>
          </a:solidFill>
        </p:spPr>
        <p:txBody>
          <a:bodyPr wrap="square" lIns="0" tIns="0" rIns="0" bIns="0" rtlCol="0" anchor="ctr">
            <a:spAutoFit/>
          </a:bodyPr>
          <a:lstStyle/>
          <a:p>
            <a:r>
              <a:rPr lang="en-US" sz="1600" dirty="0">
                <a:solidFill>
                  <a:schemeClr val="tx1">
                    <a:lumMod val="95000"/>
                    <a:lumOff val="5000"/>
                  </a:schemeClr>
                </a:solidFill>
              </a:rPr>
              <a:t>Earnings Parameter Settings</a:t>
            </a:r>
          </a:p>
        </p:txBody>
      </p:sp>
      <p:sp>
        <p:nvSpPr>
          <p:cNvPr id="9" name="Rectangle 8">
            <a:extLst>
              <a:ext uri="{FF2B5EF4-FFF2-40B4-BE49-F238E27FC236}">
                <a16:creationId xmlns:a16="http://schemas.microsoft.com/office/drawing/2014/main" id="{7648FC40-C92E-1140-9F72-49A3A77A12B0}"/>
              </a:ext>
            </a:extLst>
          </p:cNvPr>
          <p:cNvSpPr/>
          <p:nvPr/>
        </p:nvSpPr>
        <p:spPr>
          <a:xfrm>
            <a:off x="10513548" y="299647"/>
            <a:ext cx="850024" cy="246221"/>
          </a:xfrm>
          <a:prstGeom prst="rect">
            <a:avLst/>
          </a:prstGeom>
          <a:solidFill>
            <a:srgbClr val="0072B8"/>
          </a:solidFill>
        </p:spPr>
        <p:txBody>
          <a:bodyPr wrap="square">
            <a:spAutoFit/>
          </a:bodyPr>
          <a:lstStyle/>
          <a:p>
            <a:pPr algn="ctr"/>
            <a:r>
              <a:rPr lang="en-US" sz="1000" b="1" dirty="0">
                <a:solidFill>
                  <a:schemeClr val="bg1"/>
                </a:solidFill>
              </a:rPr>
              <a:t>Save</a:t>
            </a:r>
          </a:p>
        </p:txBody>
      </p:sp>
      <p:pic>
        <p:nvPicPr>
          <p:cNvPr id="14" name="Picture 13">
            <a:extLst>
              <a:ext uri="{FF2B5EF4-FFF2-40B4-BE49-F238E27FC236}">
                <a16:creationId xmlns:a16="http://schemas.microsoft.com/office/drawing/2014/main" id="{257D9F64-6AFD-334C-8F5A-F56A6CDF7D34}"/>
              </a:ext>
            </a:extLst>
          </p:cNvPr>
          <p:cNvPicPr>
            <a:picLocks noChangeAspect="1"/>
          </p:cNvPicPr>
          <p:nvPr/>
        </p:nvPicPr>
        <p:blipFill>
          <a:blip r:embed="rId3"/>
          <a:stretch>
            <a:fillRect/>
          </a:stretch>
        </p:blipFill>
        <p:spPr>
          <a:xfrm>
            <a:off x="304801" y="624631"/>
            <a:ext cx="11185603" cy="2448583"/>
          </a:xfrm>
          <a:prstGeom prst="rect">
            <a:avLst/>
          </a:prstGeom>
        </p:spPr>
      </p:pic>
      <p:sp>
        <p:nvSpPr>
          <p:cNvPr id="15" name="Rectangle 14">
            <a:extLst>
              <a:ext uri="{FF2B5EF4-FFF2-40B4-BE49-F238E27FC236}">
                <a16:creationId xmlns:a16="http://schemas.microsoft.com/office/drawing/2014/main" id="{0815E45D-F50D-D84A-BD7F-1C4B87BD49D8}"/>
              </a:ext>
            </a:extLst>
          </p:cNvPr>
          <p:cNvSpPr/>
          <p:nvPr/>
        </p:nvSpPr>
        <p:spPr>
          <a:xfrm>
            <a:off x="469722" y="732151"/>
            <a:ext cx="10821733" cy="2172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309F9599-F52A-D749-9958-156D7408F2F3}"/>
              </a:ext>
            </a:extLst>
          </p:cNvPr>
          <p:cNvGrpSpPr/>
          <p:nvPr/>
        </p:nvGrpSpPr>
        <p:grpSpPr>
          <a:xfrm>
            <a:off x="529001" y="850288"/>
            <a:ext cx="4319222" cy="346364"/>
            <a:chOff x="529001" y="850288"/>
            <a:chExt cx="4319222" cy="346364"/>
          </a:xfrm>
        </p:grpSpPr>
        <p:sp>
          <p:nvSpPr>
            <p:cNvPr id="16" name="Rectangle 15">
              <a:extLst>
                <a:ext uri="{FF2B5EF4-FFF2-40B4-BE49-F238E27FC236}">
                  <a16:creationId xmlns:a16="http://schemas.microsoft.com/office/drawing/2014/main" id="{BA1C887D-4119-9141-BF9C-AB16684701B7}"/>
                </a:ext>
              </a:extLst>
            </p:cNvPr>
            <p:cNvSpPr/>
            <p:nvPr/>
          </p:nvSpPr>
          <p:spPr>
            <a:xfrm>
              <a:off x="3213386" y="850288"/>
              <a:ext cx="1634837" cy="346364"/>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8C81839F-34A1-4C4E-B9AF-2618294BD1C7}"/>
                </a:ext>
              </a:extLst>
            </p:cNvPr>
            <p:cNvSpPr txBox="1"/>
            <p:nvPr/>
          </p:nvSpPr>
          <p:spPr>
            <a:xfrm>
              <a:off x="529001" y="884971"/>
              <a:ext cx="2275353" cy="276999"/>
            </a:xfrm>
            <a:prstGeom prst="rect">
              <a:avLst/>
            </a:prstGeom>
            <a:solidFill>
              <a:srgbClr val="FFFFFE"/>
            </a:solidFill>
          </p:spPr>
          <p:txBody>
            <a:bodyPr wrap="square" rtlCol="0">
              <a:spAutoFit/>
            </a:bodyPr>
            <a:lstStyle/>
            <a:p>
              <a:pPr algn="r"/>
              <a:r>
                <a:rPr lang="en-US" sz="1200" b="1" dirty="0"/>
                <a:t>Delivery Charges Constant (DC0)</a:t>
              </a:r>
            </a:p>
          </p:txBody>
        </p:sp>
        <p:pic>
          <p:nvPicPr>
            <p:cNvPr id="20" name="Picture 19">
              <a:extLst>
                <a:ext uri="{FF2B5EF4-FFF2-40B4-BE49-F238E27FC236}">
                  <a16:creationId xmlns:a16="http://schemas.microsoft.com/office/drawing/2014/main" id="{B3A65556-E06F-1E47-AA9F-D27C856A436E}"/>
                </a:ext>
              </a:extLst>
            </p:cNvPr>
            <p:cNvPicPr>
              <a:picLocks noChangeAspect="1"/>
            </p:cNvPicPr>
            <p:nvPr/>
          </p:nvPicPr>
          <p:blipFill>
            <a:blip r:embed="rId4"/>
            <a:stretch>
              <a:fillRect/>
            </a:stretch>
          </p:blipFill>
          <p:spPr>
            <a:xfrm>
              <a:off x="2826126" y="915520"/>
              <a:ext cx="203200" cy="215900"/>
            </a:xfrm>
            <a:prstGeom prst="rect">
              <a:avLst/>
            </a:prstGeom>
          </p:spPr>
        </p:pic>
      </p:grpSp>
      <p:grpSp>
        <p:nvGrpSpPr>
          <p:cNvPr id="3" name="Group 2">
            <a:extLst>
              <a:ext uri="{FF2B5EF4-FFF2-40B4-BE49-F238E27FC236}">
                <a16:creationId xmlns:a16="http://schemas.microsoft.com/office/drawing/2014/main" id="{FC3C64AC-4C7E-F54B-AA48-095E27C60292}"/>
              </a:ext>
            </a:extLst>
          </p:cNvPr>
          <p:cNvGrpSpPr/>
          <p:nvPr/>
        </p:nvGrpSpPr>
        <p:grpSpPr>
          <a:xfrm>
            <a:off x="891433" y="1568391"/>
            <a:ext cx="3956790" cy="346364"/>
            <a:chOff x="891433" y="1407456"/>
            <a:chExt cx="3956790" cy="346364"/>
          </a:xfrm>
        </p:grpSpPr>
        <p:sp>
          <p:nvSpPr>
            <p:cNvPr id="17" name="Rectangle 16">
              <a:extLst>
                <a:ext uri="{FF2B5EF4-FFF2-40B4-BE49-F238E27FC236}">
                  <a16:creationId xmlns:a16="http://schemas.microsoft.com/office/drawing/2014/main" id="{52B2E29D-2499-274A-9CF0-BA4133E6CBEA}"/>
                </a:ext>
              </a:extLst>
            </p:cNvPr>
            <p:cNvSpPr/>
            <p:nvPr/>
          </p:nvSpPr>
          <p:spPr>
            <a:xfrm>
              <a:off x="3213386" y="1407456"/>
              <a:ext cx="1634837" cy="346364"/>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BB99F5AA-F1D9-6040-8403-E02FAA623BA8}"/>
                </a:ext>
              </a:extLst>
            </p:cNvPr>
            <p:cNvSpPr txBox="1"/>
            <p:nvPr/>
          </p:nvSpPr>
          <p:spPr>
            <a:xfrm>
              <a:off x="891433" y="1442139"/>
              <a:ext cx="1912921" cy="276999"/>
            </a:xfrm>
            <a:prstGeom prst="rect">
              <a:avLst/>
            </a:prstGeom>
            <a:solidFill>
              <a:srgbClr val="FFFFFE"/>
            </a:solidFill>
          </p:spPr>
          <p:txBody>
            <a:bodyPr wrap="square" rtlCol="0">
              <a:spAutoFit/>
            </a:bodyPr>
            <a:lstStyle/>
            <a:p>
              <a:pPr algn="r"/>
              <a:r>
                <a:rPr lang="en-US" sz="1200" b="1" dirty="0"/>
                <a:t>Distance Constant (D0)</a:t>
              </a:r>
            </a:p>
          </p:txBody>
        </p:sp>
        <p:pic>
          <p:nvPicPr>
            <p:cNvPr id="22" name="Picture 21">
              <a:extLst>
                <a:ext uri="{FF2B5EF4-FFF2-40B4-BE49-F238E27FC236}">
                  <a16:creationId xmlns:a16="http://schemas.microsoft.com/office/drawing/2014/main" id="{63BF0950-6EF1-6740-8E94-A526B3E8E9D5}"/>
                </a:ext>
              </a:extLst>
            </p:cNvPr>
            <p:cNvPicPr>
              <a:picLocks noChangeAspect="1"/>
            </p:cNvPicPr>
            <p:nvPr/>
          </p:nvPicPr>
          <p:blipFill>
            <a:blip r:embed="rId4"/>
            <a:stretch>
              <a:fillRect/>
            </a:stretch>
          </p:blipFill>
          <p:spPr>
            <a:xfrm>
              <a:off x="2828643" y="1472688"/>
              <a:ext cx="203200" cy="215900"/>
            </a:xfrm>
            <a:prstGeom prst="rect">
              <a:avLst/>
            </a:prstGeom>
          </p:spPr>
        </p:pic>
      </p:grpSp>
      <p:grpSp>
        <p:nvGrpSpPr>
          <p:cNvPr id="2" name="Group 1">
            <a:extLst>
              <a:ext uri="{FF2B5EF4-FFF2-40B4-BE49-F238E27FC236}">
                <a16:creationId xmlns:a16="http://schemas.microsoft.com/office/drawing/2014/main" id="{E904FC20-64DF-6346-8D37-45E598B0FAB1}"/>
              </a:ext>
            </a:extLst>
          </p:cNvPr>
          <p:cNvGrpSpPr/>
          <p:nvPr/>
        </p:nvGrpSpPr>
        <p:grpSpPr>
          <a:xfrm>
            <a:off x="607760" y="2286493"/>
            <a:ext cx="4240463" cy="346364"/>
            <a:chOff x="605243" y="1913088"/>
            <a:chExt cx="4240463" cy="346364"/>
          </a:xfrm>
        </p:grpSpPr>
        <p:sp>
          <p:nvSpPr>
            <p:cNvPr id="18" name="Rectangle 17">
              <a:extLst>
                <a:ext uri="{FF2B5EF4-FFF2-40B4-BE49-F238E27FC236}">
                  <a16:creationId xmlns:a16="http://schemas.microsoft.com/office/drawing/2014/main" id="{FB854987-5A09-054D-B057-54384BEAA2A2}"/>
                </a:ext>
              </a:extLst>
            </p:cNvPr>
            <p:cNvSpPr/>
            <p:nvPr/>
          </p:nvSpPr>
          <p:spPr>
            <a:xfrm>
              <a:off x="3210869" y="1913088"/>
              <a:ext cx="1634837" cy="346364"/>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C1BADFC2-C1DA-C34E-AA8F-4D3E800F1EFD}"/>
                </a:ext>
              </a:extLst>
            </p:cNvPr>
            <p:cNvSpPr txBox="1"/>
            <p:nvPr/>
          </p:nvSpPr>
          <p:spPr>
            <a:xfrm>
              <a:off x="605243" y="1947771"/>
              <a:ext cx="2199111" cy="276999"/>
            </a:xfrm>
            <a:prstGeom prst="rect">
              <a:avLst/>
            </a:prstGeom>
            <a:solidFill>
              <a:srgbClr val="FFFFFE"/>
            </a:solidFill>
          </p:spPr>
          <p:txBody>
            <a:bodyPr wrap="square" rtlCol="0">
              <a:spAutoFit/>
            </a:bodyPr>
            <a:lstStyle/>
            <a:p>
              <a:pPr algn="r"/>
              <a:r>
                <a:rPr lang="en-US" sz="1200" b="1" dirty="0"/>
                <a:t>Order Delay Charges  (ODC)</a:t>
              </a:r>
            </a:p>
          </p:txBody>
        </p:sp>
        <p:pic>
          <p:nvPicPr>
            <p:cNvPr id="24" name="Picture 23">
              <a:extLst>
                <a:ext uri="{FF2B5EF4-FFF2-40B4-BE49-F238E27FC236}">
                  <a16:creationId xmlns:a16="http://schemas.microsoft.com/office/drawing/2014/main" id="{49E78F88-94A9-5D48-A466-E95A31FF5C4D}"/>
                </a:ext>
              </a:extLst>
            </p:cNvPr>
            <p:cNvPicPr>
              <a:picLocks noChangeAspect="1"/>
            </p:cNvPicPr>
            <p:nvPr/>
          </p:nvPicPr>
          <p:blipFill>
            <a:blip r:embed="rId4"/>
            <a:stretch>
              <a:fillRect/>
            </a:stretch>
          </p:blipFill>
          <p:spPr>
            <a:xfrm>
              <a:off x="2808720" y="1978320"/>
              <a:ext cx="203200" cy="215900"/>
            </a:xfrm>
            <a:prstGeom prst="rect">
              <a:avLst/>
            </a:prstGeom>
          </p:spPr>
        </p:pic>
      </p:grpSp>
      <p:sp>
        <p:nvSpPr>
          <p:cNvPr id="12" name="Rectangle 11">
            <a:extLst>
              <a:ext uri="{FF2B5EF4-FFF2-40B4-BE49-F238E27FC236}">
                <a16:creationId xmlns:a16="http://schemas.microsoft.com/office/drawing/2014/main" id="{2E60A1F3-9C4B-AA4C-A05F-1E2C4C626D26}"/>
              </a:ext>
            </a:extLst>
          </p:cNvPr>
          <p:cNvSpPr/>
          <p:nvPr/>
        </p:nvSpPr>
        <p:spPr>
          <a:xfrm>
            <a:off x="5013143" y="900360"/>
            <a:ext cx="6300083" cy="230832"/>
          </a:xfrm>
          <a:prstGeom prst="rect">
            <a:avLst/>
          </a:prstGeom>
        </p:spPr>
        <p:txBody>
          <a:bodyPr wrap="square">
            <a:spAutoFit/>
          </a:bodyPr>
          <a:lstStyle/>
          <a:p>
            <a:r>
              <a:rPr lang="en-US" sz="900" dirty="0"/>
              <a:t>Used in Driver Earnings [Driver Earnings] = [DC0]*[DELIVERY CHARGES] + [</a:t>
            </a:r>
            <a:r>
              <a:rPr lang="en-US" sz="900" dirty="0" err="1"/>
              <a:t>CheckoutAttributesAmount</a:t>
            </a:r>
            <a:r>
              <a:rPr lang="en-US" sz="900" dirty="0"/>
              <a:t>] – [</a:t>
            </a:r>
            <a:r>
              <a:rPr lang="en-US" sz="900" dirty="0" err="1"/>
              <a:t>ServiceCharges</a:t>
            </a:r>
            <a:r>
              <a:rPr lang="en-US" sz="900" dirty="0"/>
              <a:t>]</a:t>
            </a:r>
          </a:p>
        </p:txBody>
      </p:sp>
      <p:sp>
        <p:nvSpPr>
          <p:cNvPr id="13" name="Rectangle 12">
            <a:extLst>
              <a:ext uri="{FF2B5EF4-FFF2-40B4-BE49-F238E27FC236}">
                <a16:creationId xmlns:a16="http://schemas.microsoft.com/office/drawing/2014/main" id="{4DAF64AE-E5EF-B249-AAAB-1795BBEA6D90}"/>
              </a:ext>
            </a:extLst>
          </p:cNvPr>
          <p:cNvSpPr/>
          <p:nvPr/>
        </p:nvSpPr>
        <p:spPr>
          <a:xfrm>
            <a:off x="5013144" y="1610768"/>
            <a:ext cx="6096000" cy="230832"/>
          </a:xfrm>
          <a:prstGeom prst="rect">
            <a:avLst/>
          </a:prstGeom>
        </p:spPr>
        <p:txBody>
          <a:bodyPr>
            <a:spAutoFit/>
          </a:bodyPr>
          <a:lstStyle/>
          <a:p>
            <a:r>
              <a:rPr lang="en-US" sz="900" dirty="0"/>
              <a:t>Used in Condition: [Driver Earnings]/[</a:t>
            </a:r>
            <a:r>
              <a:rPr lang="en-US" sz="900" dirty="0" err="1"/>
              <a:t>DistanceBetweenWarehouseAndShippingAddress</a:t>
            </a:r>
            <a:r>
              <a:rPr lang="en-US" sz="900" dirty="0"/>
              <a:t>] &lt; [D0] </a:t>
            </a:r>
          </a:p>
        </p:txBody>
      </p:sp>
    </p:spTree>
    <p:extLst>
      <p:ext uri="{BB962C8B-B14F-4D97-AF65-F5344CB8AC3E}">
        <p14:creationId xmlns:p14="http://schemas.microsoft.com/office/powerpoint/2010/main" val="11093150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A0136-C566-BF49-90A5-E598CC9A0746}"/>
              </a:ext>
            </a:extLst>
          </p:cNvPr>
          <p:cNvSpPr>
            <a:spLocks noGrp="1"/>
          </p:cNvSpPr>
          <p:nvPr>
            <p:ph type="title"/>
          </p:nvPr>
        </p:nvSpPr>
        <p:spPr>
          <a:xfrm>
            <a:off x="692426" y="2551734"/>
            <a:ext cx="10515600" cy="1325563"/>
          </a:xfrm>
        </p:spPr>
        <p:txBody>
          <a:bodyPr/>
          <a:lstStyle/>
          <a:p>
            <a:pPr algn="ctr"/>
            <a:r>
              <a:rPr lang="en-US" dirty="0"/>
              <a:t>DRIVER SETTINGS</a:t>
            </a:r>
          </a:p>
        </p:txBody>
      </p:sp>
    </p:spTree>
    <p:extLst>
      <p:ext uri="{BB962C8B-B14F-4D97-AF65-F5344CB8AC3E}">
        <p14:creationId xmlns:p14="http://schemas.microsoft.com/office/powerpoint/2010/main" val="2284003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05203DB-696E-3E43-AE55-BB4B9C0C9EA3}"/>
              </a:ext>
            </a:extLst>
          </p:cNvPr>
          <p:cNvSpPr txBox="1"/>
          <p:nvPr/>
        </p:nvSpPr>
        <p:spPr>
          <a:xfrm>
            <a:off x="581128" y="2001981"/>
            <a:ext cx="824143" cy="102616"/>
          </a:xfrm>
          <a:prstGeom prst="rect">
            <a:avLst/>
          </a:prstGeom>
          <a:solidFill>
            <a:srgbClr val="FFC000"/>
          </a:solidFill>
        </p:spPr>
        <p:txBody>
          <a:bodyPr wrap="square" lIns="0" tIns="0" rIns="0" bIns="0" rtlCol="0" anchor="t">
            <a:spAutoFit/>
          </a:bodyPr>
          <a:lstStyle/>
          <a:p>
            <a:r>
              <a:rPr lang="en-US" sz="761" dirty="0">
                <a:solidFill>
                  <a:srgbClr val="FFFFFF"/>
                </a:solidFill>
              </a:rPr>
              <a:t>Vendors Details</a:t>
            </a:r>
          </a:p>
        </p:txBody>
      </p:sp>
      <p:pic>
        <p:nvPicPr>
          <p:cNvPr id="3" name="Picture 2">
            <a:extLst>
              <a:ext uri="{FF2B5EF4-FFF2-40B4-BE49-F238E27FC236}">
                <a16:creationId xmlns:a16="http://schemas.microsoft.com/office/drawing/2014/main" id="{C747D98C-FA9A-4348-9BEF-FE10BA2EAC68}"/>
              </a:ext>
            </a:extLst>
          </p:cNvPr>
          <p:cNvPicPr>
            <a:picLocks noChangeAspect="1"/>
          </p:cNvPicPr>
          <p:nvPr/>
        </p:nvPicPr>
        <p:blipFill rotWithShape="1">
          <a:blip r:embed="rId2"/>
          <a:srcRect b="40879"/>
          <a:stretch/>
        </p:blipFill>
        <p:spPr>
          <a:xfrm>
            <a:off x="481741" y="310785"/>
            <a:ext cx="11185603" cy="2511057"/>
          </a:xfrm>
          <a:prstGeom prst="rect">
            <a:avLst/>
          </a:prstGeom>
        </p:spPr>
      </p:pic>
      <p:sp>
        <p:nvSpPr>
          <p:cNvPr id="14" name="TextBox 13">
            <a:extLst>
              <a:ext uri="{FF2B5EF4-FFF2-40B4-BE49-F238E27FC236}">
                <a16:creationId xmlns:a16="http://schemas.microsoft.com/office/drawing/2014/main" id="{2EAED865-73A2-8641-8116-BC5A45C8E6D2}"/>
              </a:ext>
            </a:extLst>
          </p:cNvPr>
          <p:cNvSpPr txBox="1"/>
          <p:nvPr/>
        </p:nvSpPr>
        <p:spPr>
          <a:xfrm>
            <a:off x="616436" y="464170"/>
            <a:ext cx="3030645" cy="246221"/>
          </a:xfrm>
          <a:prstGeom prst="rect">
            <a:avLst/>
          </a:prstGeom>
          <a:solidFill>
            <a:srgbClr val="EDF1F5"/>
          </a:solidFill>
        </p:spPr>
        <p:txBody>
          <a:bodyPr wrap="square" lIns="0" tIns="0" rIns="0" bIns="0" rtlCol="0" anchor="ctr">
            <a:spAutoFit/>
          </a:bodyPr>
          <a:lstStyle/>
          <a:p>
            <a:r>
              <a:rPr lang="en-US" sz="1600" dirty="0">
                <a:solidFill>
                  <a:schemeClr val="tx1">
                    <a:lumMod val="95000"/>
                    <a:lumOff val="5000"/>
                  </a:schemeClr>
                </a:solidFill>
              </a:rPr>
              <a:t>Driver Settings</a:t>
            </a:r>
          </a:p>
        </p:txBody>
      </p:sp>
      <p:grpSp>
        <p:nvGrpSpPr>
          <p:cNvPr id="16" name="Group 15">
            <a:extLst>
              <a:ext uri="{FF2B5EF4-FFF2-40B4-BE49-F238E27FC236}">
                <a16:creationId xmlns:a16="http://schemas.microsoft.com/office/drawing/2014/main" id="{E1172183-DD67-BA4C-B1CE-CBDBDC3147F5}"/>
              </a:ext>
            </a:extLst>
          </p:cNvPr>
          <p:cNvGrpSpPr/>
          <p:nvPr/>
        </p:nvGrpSpPr>
        <p:grpSpPr>
          <a:xfrm>
            <a:off x="827690" y="1449414"/>
            <a:ext cx="1325984" cy="603546"/>
            <a:chOff x="986801" y="693340"/>
            <a:chExt cx="1445286" cy="688634"/>
          </a:xfrm>
        </p:grpSpPr>
        <p:sp>
          <p:nvSpPr>
            <p:cNvPr id="18" name="TextBox 17">
              <a:extLst>
                <a:ext uri="{FF2B5EF4-FFF2-40B4-BE49-F238E27FC236}">
                  <a16:creationId xmlns:a16="http://schemas.microsoft.com/office/drawing/2014/main" id="{8C543DE5-6518-1646-9BFD-4F6EFCE289D0}"/>
                </a:ext>
              </a:extLst>
            </p:cNvPr>
            <p:cNvSpPr txBox="1"/>
            <p:nvPr/>
          </p:nvSpPr>
          <p:spPr>
            <a:xfrm>
              <a:off x="986801" y="1101041"/>
              <a:ext cx="1410074" cy="280933"/>
            </a:xfrm>
            <a:prstGeom prst="rect">
              <a:avLst/>
            </a:prstGeom>
            <a:solidFill>
              <a:srgbClr val="FFFFFE"/>
            </a:solidFill>
          </p:spPr>
          <p:txBody>
            <a:bodyPr wrap="square" rtlCol="0">
              <a:spAutoFit/>
            </a:bodyPr>
            <a:lstStyle/>
            <a:p>
              <a:pPr algn="r"/>
              <a:r>
                <a:rPr lang="en-US" sz="1000" b="1" dirty="0"/>
                <a:t>Username</a:t>
              </a:r>
            </a:p>
          </p:txBody>
        </p:sp>
        <p:sp>
          <p:nvSpPr>
            <p:cNvPr id="20" name="TextBox 19">
              <a:extLst>
                <a:ext uri="{FF2B5EF4-FFF2-40B4-BE49-F238E27FC236}">
                  <a16:creationId xmlns:a16="http://schemas.microsoft.com/office/drawing/2014/main" id="{6745F6C1-9E6C-3C46-B096-BDF9685EF0F5}"/>
                </a:ext>
              </a:extLst>
            </p:cNvPr>
            <p:cNvSpPr txBox="1"/>
            <p:nvPr/>
          </p:nvSpPr>
          <p:spPr>
            <a:xfrm>
              <a:off x="986801" y="693340"/>
              <a:ext cx="1445286" cy="280933"/>
            </a:xfrm>
            <a:prstGeom prst="rect">
              <a:avLst/>
            </a:prstGeom>
            <a:solidFill>
              <a:srgbClr val="FFFFFE"/>
            </a:solidFill>
          </p:spPr>
          <p:txBody>
            <a:bodyPr wrap="square" rtlCol="0">
              <a:spAutoFit/>
            </a:bodyPr>
            <a:lstStyle/>
            <a:p>
              <a:pPr algn="r"/>
              <a:r>
                <a:rPr lang="en-US" sz="1000" b="1" dirty="0"/>
                <a:t>Last Name</a:t>
              </a:r>
            </a:p>
          </p:txBody>
        </p:sp>
      </p:grpSp>
      <p:sp>
        <p:nvSpPr>
          <p:cNvPr id="24" name="TextBox 23">
            <a:extLst>
              <a:ext uri="{FF2B5EF4-FFF2-40B4-BE49-F238E27FC236}">
                <a16:creationId xmlns:a16="http://schemas.microsoft.com/office/drawing/2014/main" id="{64F5F4CF-E1F7-9B45-A400-F8F2205FB03C}"/>
              </a:ext>
            </a:extLst>
          </p:cNvPr>
          <p:cNvSpPr txBox="1"/>
          <p:nvPr/>
        </p:nvSpPr>
        <p:spPr>
          <a:xfrm>
            <a:off x="6501427" y="1858446"/>
            <a:ext cx="1331625" cy="276999"/>
          </a:xfrm>
          <a:prstGeom prst="rect">
            <a:avLst/>
          </a:prstGeom>
          <a:solidFill>
            <a:srgbClr val="FFFFFE"/>
          </a:solidFill>
        </p:spPr>
        <p:txBody>
          <a:bodyPr wrap="square" rtlCol="0">
            <a:spAutoFit/>
          </a:bodyPr>
          <a:lstStyle/>
          <a:p>
            <a:pPr algn="r"/>
            <a:r>
              <a:rPr lang="en-US" sz="1200" b="1" dirty="0"/>
              <a:t>Phone #</a:t>
            </a:r>
          </a:p>
        </p:txBody>
      </p:sp>
      <p:sp>
        <p:nvSpPr>
          <p:cNvPr id="25" name="TextBox 24">
            <a:extLst>
              <a:ext uri="{FF2B5EF4-FFF2-40B4-BE49-F238E27FC236}">
                <a16:creationId xmlns:a16="http://schemas.microsoft.com/office/drawing/2014/main" id="{74E3B39B-BC78-5D4F-AB93-BC19BFF5DBD9}"/>
              </a:ext>
            </a:extLst>
          </p:cNvPr>
          <p:cNvSpPr txBox="1"/>
          <p:nvPr/>
        </p:nvSpPr>
        <p:spPr>
          <a:xfrm>
            <a:off x="6501427" y="1442129"/>
            <a:ext cx="1327592" cy="276999"/>
          </a:xfrm>
          <a:prstGeom prst="rect">
            <a:avLst/>
          </a:prstGeom>
          <a:solidFill>
            <a:srgbClr val="FFFFFE"/>
          </a:solidFill>
        </p:spPr>
        <p:txBody>
          <a:bodyPr wrap="square" rtlCol="0">
            <a:spAutoFit/>
          </a:bodyPr>
          <a:lstStyle/>
          <a:p>
            <a:pPr algn="r"/>
            <a:r>
              <a:rPr lang="en-US" sz="1200" b="1" dirty="0"/>
              <a:t>Insurance #</a:t>
            </a:r>
          </a:p>
        </p:txBody>
      </p:sp>
      <p:sp>
        <p:nvSpPr>
          <p:cNvPr id="27" name="Rectangle 26">
            <a:extLst>
              <a:ext uri="{FF2B5EF4-FFF2-40B4-BE49-F238E27FC236}">
                <a16:creationId xmlns:a16="http://schemas.microsoft.com/office/drawing/2014/main" id="{09043B51-3AB1-4A42-9739-0CC563C9BCF0}"/>
              </a:ext>
            </a:extLst>
          </p:cNvPr>
          <p:cNvSpPr/>
          <p:nvPr/>
        </p:nvSpPr>
        <p:spPr>
          <a:xfrm>
            <a:off x="2582247" y="1416425"/>
            <a:ext cx="3378205" cy="328405"/>
          </a:xfrm>
          <a:prstGeom prst="rect">
            <a:avLst/>
          </a:prstGeom>
          <a:solidFill>
            <a:srgbClr val="FF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28" name="Rectangle 27">
            <a:extLst>
              <a:ext uri="{FF2B5EF4-FFF2-40B4-BE49-F238E27FC236}">
                <a16:creationId xmlns:a16="http://schemas.microsoft.com/office/drawing/2014/main" id="{941E2475-66C5-4842-8F84-44BF4DF0CE2A}"/>
              </a:ext>
            </a:extLst>
          </p:cNvPr>
          <p:cNvSpPr/>
          <p:nvPr/>
        </p:nvSpPr>
        <p:spPr>
          <a:xfrm>
            <a:off x="2582247" y="1784370"/>
            <a:ext cx="3378205" cy="328405"/>
          </a:xfrm>
          <a:prstGeom prst="rect">
            <a:avLst/>
          </a:prstGeom>
          <a:solidFill>
            <a:srgbClr val="FF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29" name="TextBox 28">
            <a:extLst>
              <a:ext uri="{FF2B5EF4-FFF2-40B4-BE49-F238E27FC236}">
                <a16:creationId xmlns:a16="http://schemas.microsoft.com/office/drawing/2014/main" id="{180AABB2-110E-F149-B349-F86DA4545A1F}"/>
              </a:ext>
            </a:extLst>
          </p:cNvPr>
          <p:cNvSpPr txBox="1"/>
          <p:nvPr/>
        </p:nvSpPr>
        <p:spPr>
          <a:xfrm>
            <a:off x="6501427" y="1042973"/>
            <a:ext cx="1331625" cy="276999"/>
          </a:xfrm>
          <a:prstGeom prst="rect">
            <a:avLst/>
          </a:prstGeom>
          <a:solidFill>
            <a:srgbClr val="FFFFFE"/>
          </a:solidFill>
        </p:spPr>
        <p:txBody>
          <a:bodyPr wrap="square" rtlCol="0">
            <a:spAutoFit/>
          </a:bodyPr>
          <a:lstStyle/>
          <a:p>
            <a:pPr algn="r"/>
            <a:r>
              <a:rPr lang="en-US" sz="1200" b="1" dirty="0"/>
              <a:t>License #</a:t>
            </a:r>
          </a:p>
        </p:txBody>
      </p:sp>
      <p:grpSp>
        <p:nvGrpSpPr>
          <p:cNvPr id="31" name="Group 30">
            <a:extLst>
              <a:ext uri="{FF2B5EF4-FFF2-40B4-BE49-F238E27FC236}">
                <a16:creationId xmlns:a16="http://schemas.microsoft.com/office/drawing/2014/main" id="{F1B0B5B3-7055-5845-BC66-7E18E9143C66}"/>
              </a:ext>
            </a:extLst>
          </p:cNvPr>
          <p:cNvGrpSpPr/>
          <p:nvPr/>
        </p:nvGrpSpPr>
        <p:grpSpPr>
          <a:xfrm>
            <a:off x="490515" y="2821842"/>
            <a:ext cx="11185603" cy="2448583"/>
            <a:chOff x="1003881" y="2716911"/>
            <a:chExt cx="11185603" cy="2448583"/>
          </a:xfrm>
        </p:grpSpPr>
        <p:pic>
          <p:nvPicPr>
            <p:cNvPr id="32" name="Picture 31">
              <a:extLst>
                <a:ext uri="{FF2B5EF4-FFF2-40B4-BE49-F238E27FC236}">
                  <a16:creationId xmlns:a16="http://schemas.microsoft.com/office/drawing/2014/main" id="{381EC47E-2ED4-9F43-90C9-67A5F9F234DB}"/>
                </a:ext>
              </a:extLst>
            </p:cNvPr>
            <p:cNvPicPr>
              <a:picLocks noChangeAspect="1"/>
            </p:cNvPicPr>
            <p:nvPr/>
          </p:nvPicPr>
          <p:blipFill>
            <a:blip r:embed="rId3"/>
            <a:stretch>
              <a:fillRect/>
            </a:stretch>
          </p:blipFill>
          <p:spPr>
            <a:xfrm>
              <a:off x="1003881" y="2716911"/>
              <a:ext cx="11185603" cy="2448583"/>
            </a:xfrm>
            <a:prstGeom prst="rect">
              <a:avLst/>
            </a:prstGeom>
          </p:spPr>
        </p:pic>
        <p:grpSp>
          <p:nvGrpSpPr>
            <p:cNvPr id="33" name="Group 32">
              <a:extLst>
                <a:ext uri="{FF2B5EF4-FFF2-40B4-BE49-F238E27FC236}">
                  <a16:creationId xmlns:a16="http://schemas.microsoft.com/office/drawing/2014/main" id="{D79331DA-8524-A048-A19D-776ED6B7096D}"/>
                </a:ext>
              </a:extLst>
            </p:cNvPr>
            <p:cNvGrpSpPr/>
            <p:nvPr/>
          </p:nvGrpSpPr>
          <p:grpSpPr>
            <a:xfrm>
              <a:off x="1297682" y="2927292"/>
              <a:ext cx="10596954" cy="1416606"/>
              <a:chOff x="1297682" y="2927292"/>
              <a:chExt cx="10596954" cy="1416606"/>
            </a:xfrm>
          </p:grpSpPr>
          <p:sp>
            <p:nvSpPr>
              <p:cNvPr id="34" name="Rectangle 33">
                <a:extLst>
                  <a:ext uri="{FF2B5EF4-FFF2-40B4-BE49-F238E27FC236}">
                    <a16:creationId xmlns:a16="http://schemas.microsoft.com/office/drawing/2014/main" id="{2DA3D022-2D40-8E41-BEB1-C5A3722B785B}"/>
                  </a:ext>
                </a:extLst>
              </p:cNvPr>
              <p:cNvSpPr/>
              <p:nvPr/>
            </p:nvSpPr>
            <p:spPr>
              <a:xfrm>
                <a:off x="1298750" y="2979032"/>
                <a:ext cx="989802" cy="276999"/>
              </a:xfrm>
              <a:prstGeom prst="rect">
                <a:avLst/>
              </a:prstGeom>
              <a:solidFill>
                <a:srgbClr val="F4F4F6"/>
              </a:solidFill>
            </p:spPr>
            <p:txBody>
              <a:bodyPr wrap="square">
                <a:spAutoFit/>
              </a:bodyPr>
              <a:lstStyle/>
              <a:p>
                <a:pPr algn="ctr"/>
                <a:r>
                  <a:rPr lang="en-US" sz="1200" dirty="0"/>
                  <a:t>Name</a:t>
                </a:r>
              </a:p>
            </p:txBody>
          </p:sp>
          <p:sp>
            <p:nvSpPr>
              <p:cNvPr id="35" name="Rectangle 34">
                <a:extLst>
                  <a:ext uri="{FF2B5EF4-FFF2-40B4-BE49-F238E27FC236}">
                    <a16:creationId xmlns:a16="http://schemas.microsoft.com/office/drawing/2014/main" id="{2F721F73-B6DE-3141-8534-7DEC2B676D59}"/>
                  </a:ext>
                </a:extLst>
              </p:cNvPr>
              <p:cNvSpPr/>
              <p:nvPr/>
            </p:nvSpPr>
            <p:spPr>
              <a:xfrm>
                <a:off x="2543708" y="2967316"/>
                <a:ext cx="1271876" cy="276999"/>
              </a:xfrm>
              <a:prstGeom prst="rect">
                <a:avLst/>
              </a:prstGeom>
              <a:solidFill>
                <a:srgbClr val="F4F4F6"/>
              </a:solidFill>
            </p:spPr>
            <p:txBody>
              <a:bodyPr wrap="square" lIns="0" rIns="0">
                <a:spAutoFit/>
              </a:bodyPr>
              <a:lstStyle/>
              <a:p>
                <a:pPr algn="ctr"/>
                <a:r>
                  <a:rPr lang="en-US" sz="1200" dirty="0"/>
                  <a:t>Username</a:t>
                </a:r>
                <a:endParaRPr lang="en-US" sz="1200" dirty="0">
                  <a:solidFill>
                    <a:srgbClr val="FF0000"/>
                  </a:solidFill>
                </a:endParaRPr>
              </a:p>
            </p:txBody>
          </p:sp>
          <p:sp>
            <p:nvSpPr>
              <p:cNvPr id="37" name="Rectangle 36">
                <a:extLst>
                  <a:ext uri="{FF2B5EF4-FFF2-40B4-BE49-F238E27FC236}">
                    <a16:creationId xmlns:a16="http://schemas.microsoft.com/office/drawing/2014/main" id="{F4D90A5C-83DA-1149-9549-D1FE12ADC644}"/>
                  </a:ext>
                </a:extLst>
              </p:cNvPr>
              <p:cNvSpPr/>
              <p:nvPr/>
            </p:nvSpPr>
            <p:spPr>
              <a:xfrm>
                <a:off x="10932658" y="2964774"/>
                <a:ext cx="961978" cy="276999"/>
              </a:xfrm>
              <a:prstGeom prst="rect">
                <a:avLst/>
              </a:prstGeom>
              <a:solidFill>
                <a:srgbClr val="F4F4F6"/>
              </a:solidFill>
            </p:spPr>
            <p:txBody>
              <a:bodyPr wrap="square" lIns="0" rIns="0">
                <a:spAutoFit/>
              </a:bodyPr>
              <a:lstStyle/>
              <a:p>
                <a:pPr algn="ctr"/>
                <a:r>
                  <a:rPr lang="en-US" sz="1200" dirty="0"/>
                  <a:t>Edit</a:t>
                </a:r>
              </a:p>
            </p:txBody>
          </p:sp>
          <p:sp>
            <p:nvSpPr>
              <p:cNvPr id="38" name="Rectangle 37">
                <a:extLst>
                  <a:ext uri="{FF2B5EF4-FFF2-40B4-BE49-F238E27FC236}">
                    <a16:creationId xmlns:a16="http://schemas.microsoft.com/office/drawing/2014/main" id="{D62F91A5-167D-8744-A38A-F6EAA1F98AF3}"/>
                  </a:ext>
                </a:extLst>
              </p:cNvPr>
              <p:cNvSpPr/>
              <p:nvPr/>
            </p:nvSpPr>
            <p:spPr>
              <a:xfrm>
                <a:off x="1308689" y="3461296"/>
                <a:ext cx="1008298" cy="276999"/>
              </a:xfrm>
              <a:prstGeom prst="rect">
                <a:avLst/>
              </a:prstGeom>
              <a:solidFill>
                <a:srgbClr val="F8FAFB"/>
              </a:solidFill>
            </p:spPr>
            <p:txBody>
              <a:bodyPr wrap="square">
                <a:spAutoFit/>
              </a:bodyPr>
              <a:lstStyle/>
              <a:p>
                <a:pPr algn="ctr"/>
                <a:r>
                  <a:rPr lang="en-US" sz="1200" dirty="0" err="1"/>
                  <a:t>Asdfas</a:t>
                </a:r>
                <a:r>
                  <a:rPr lang="en-US" sz="1200" dirty="0"/>
                  <a:t> </a:t>
                </a:r>
                <a:r>
                  <a:rPr lang="en-US" sz="1200" dirty="0" err="1"/>
                  <a:t>sfsd</a:t>
                </a:r>
                <a:endParaRPr lang="en-US" sz="1200" dirty="0"/>
              </a:p>
            </p:txBody>
          </p:sp>
          <p:sp>
            <p:nvSpPr>
              <p:cNvPr id="39" name="Rectangle 38">
                <a:extLst>
                  <a:ext uri="{FF2B5EF4-FFF2-40B4-BE49-F238E27FC236}">
                    <a16:creationId xmlns:a16="http://schemas.microsoft.com/office/drawing/2014/main" id="{C067EAA5-C98B-7C44-AFE4-662DB436F2FE}"/>
                  </a:ext>
                </a:extLst>
              </p:cNvPr>
              <p:cNvSpPr/>
              <p:nvPr/>
            </p:nvSpPr>
            <p:spPr>
              <a:xfrm>
                <a:off x="3949158" y="2948896"/>
                <a:ext cx="1279200" cy="276999"/>
              </a:xfrm>
              <a:prstGeom prst="rect">
                <a:avLst/>
              </a:prstGeom>
              <a:solidFill>
                <a:srgbClr val="F4F4F6"/>
              </a:solidFill>
            </p:spPr>
            <p:txBody>
              <a:bodyPr wrap="square">
                <a:spAutoFit/>
              </a:bodyPr>
              <a:lstStyle/>
              <a:p>
                <a:pPr algn="ctr"/>
                <a:r>
                  <a:rPr lang="en-US" sz="1200" dirty="0"/>
                  <a:t>Phone</a:t>
                </a:r>
              </a:p>
            </p:txBody>
          </p:sp>
          <p:sp>
            <p:nvSpPr>
              <p:cNvPr id="40" name="Rectangle 39">
                <a:extLst>
                  <a:ext uri="{FF2B5EF4-FFF2-40B4-BE49-F238E27FC236}">
                    <a16:creationId xmlns:a16="http://schemas.microsoft.com/office/drawing/2014/main" id="{259B5A8F-5F8E-9444-9295-2B22793CDF0A}"/>
                  </a:ext>
                </a:extLst>
              </p:cNvPr>
              <p:cNvSpPr/>
              <p:nvPr/>
            </p:nvSpPr>
            <p:spPr>
              <a:xfrm>
                <a:off x="7241413" y="3321372"/>
                <a:ext cx="900626" cy="526511"/>
              </a:xfrm>
              <a:prstGeom prst="rect">
                <a:avLst/>
              </a:prstGeom>
              <a:solidFill>
                <a:srgbClr val="F8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1619E4F9-F1DB-4D43-90C1-12D83C2E2681}"/>
                  </a:ext>
                </a:extLst>
              </p:cNvPr>
              <p:cNvSpPr/>
              <p:nvPr/>
            </p:nvSpPr>
            <p:spPr>
              <a:xfrm>
                <a:off x="7241413" y="3948232"/>
                <a:ext cx="900626" cy="335990"/>
              </a:xfrm>
              <a:prstGeom prst="rect">
                <a:avLst/>
              </a:prstGeom>
              <a:solidFill>
                <a:srgbClr val="F8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86B897E-7AFF-BC43-84D2-E6F4531FAFE5}"/>
                  </a:ext>
                </a:extLst>
              </p:cNvPr>
              <p:cNvSpPr/>
              <p:nvPr/>
            </p:nvSpPr>
            <p:spPr>
              <a:xfrm>
                <a:off x="3958768" y="3463996"/>
                <a:ext cx="1219918" cy="276999"/>
              </a:xfrm>
              <a:prstGeom prst="rect">
                <a:avLst/>
              </a:prstGeom>
              <a:solidFill>
                <a:srgbClr val="F8FAFB"/>
              </a:solidFill>
            </p:spPr>
            <p:txBody>
              <a:bodyPr wrap="square">
                <a:spAutoFit/>
              </a:bodyPr>
              <a:lstStyle/>
              <a:p>
                <a:pPr algn="ctr"/>
                <a:r>
                  <a:rPr lang="en-US" sz="1200" dirty="0"/>
                  <a:t>213412312</a:t>
                </a:r>
              </a:p>
            </p:txBody>
          </p:sp>
          <p:sp>
            <p:nvSpPr>
              <p:cNvPr id="43" name="Rectangle 42">
                <a:extLst>
                  <a:ext uri="{FF2B5EF4-FFF2-40B4-BE49-F238E27FC236}">
                    <a16:creationId xmlns:a16="http://schemas.microsoft.com/office/drawing/2014/main" id="{C1B501B5-9AAE-544A-9F5A-0B48DD8D9A07}"/>
                  </a:ext>
                </a:extLst>
              </p:cNvPr>
              <p:cNvSpPr/>
              <p:nvPr/>
            </p:nvSpPr>
            <p:spPr>
              <a:xfrm>
                <a:off x="3958768" y="3996156"/>
                <a:ext cx="1217222" cy="276999"/>
              </a:xfrm>
              <a:prstGeom prst="rect">
                <a:avLst/>
              </a:prstGeom>
              <a:solidFill>
                <a:srgbClr val="FEFFFE"/>
              </a:solidFill>
            </p:spPr>
            <p:txBody>
              <a:bodyPr wrap="square">
                <a:spAutoFit/>
              </a:bodyPr>
              <a:lstStyle/>
              <a:p>
                <a:pPr algn="ctr"/>
                <a:r>
                  <a:rPr lang="en-US" sz="1200" dirty="0"/>
                  <a:t>1121221323</a:t>
                </a:r>
              </a:p>
            </p:txBody>
          </p:sp>
          <p:sp>
            <p:nvSpPr>
              <p:cNvPr id="44" name="Rectangle 43">
                <a:extLst>
                  <a:ext uri="{FF2B5EF4-FFF2-40B4-BE49-F238E27FC236}">
                    <a16:creationId xmlns:a16="http://schemas.microsoft.com/office/drawing/2014/main" id="{2AD79188-A8A9-B24B-9DD5-9C613B145F42}"/>
                  </a:ext>
                </a:extLst>
              </p:cNvPr>
              <p:cNvSpPr/>
              <p:nvPr/>
            </p:nvSpPr>
            <p:spPr>
              <a:xfrm>
                <a:off x="2559968" y="3462453"/>
                <a:ext cx="1042426" cy="276999"/>
              </a:xfrm>
              <a:prstGeom prst="rect">
                <a:avLst/>
              </a:prstGeom>
              <a:solidFill>
                <a:srgbClr val="F8FAFB"/>
              </a:solidFill>
            </p:spPr>
            <p:txBody>
              <a:bodyPr wrap="square">
                <a:spAutoFit/>
              </a:bodyPr>
              <a:lstStyle/>
              <a:p>
                <a:pPr algn="ctr"/>
                <a:r>
                  <a:rPr lang="en-US" sz="1200" dirty="0" err="1"/>
                  <a:t>dsfsf</a:t>
                </a:r>
                <a:endParaRPr lang="en-US" sz="1200" dirty="0"/>
              </a:p>
            </p:txBody>
          </p:sp>
          <p:cxnSp>
            <p:nvCxnSpPr>
              <p:cNvPr id="46" name="Straight Connector 45">
                <a:extLst>
                  <a:ext uri="{FF2B5EF4-FFF2-40B4-BE49-F238E27FC236}">
                    <a16:creationId xmlns:a16="http://schemas.microsoft.com/office/drawing/2014/main" id="{88ED183B-E3DA-8E46-B1FD-EEF48F143C80}"/>
                  </a:ext>
                </a:extLst>
              </p:cNvPr>
              <p:cNvCxnSpPr>
                <a:cxnSpLocks/>
              </p:cNvCxnSpPr>
              <p:nvPr/>
            </p:nvCxnSpPr>
            <p:spPr>
              <a:xfrm>
                <a:off x="2427023" y="2932675"/>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48" name="Rectangle 47">
                <a:extLst>
                  <a:ext uri="{FF2B5EF4-FFF2-40B4-BE49-F238E27FC236}">
                    <a16:creationId xmlns:a16="http://schemas.microsoft.com/office/drawing/2014/main" id="{113B5B49-A503-874F-8579-71044781FDBD}"/>
                  </a:ext>
                </a:extLst>
              </p:cNvPr>
              <p:cNvSpPr/>
              <p:nvPr/>
            </p:nvSpPr>
            <p:spPr>
              <a:xfrm>
                <a:off x="2559968" y="3973722"/>
                <a:ext cx="1042426" cy="276999"/>
              </a:xfrm>
              <a:prstGeom prst="rect">
                <a:avLst/>
              </a:prstGeom>
              <a:solidFill>
                <a:srgbClr val="FEFFFE"/>
              </a:solidFill>
            </p:spPr>
            <p:txBody>
              <a:bodyPr wrap="square">
                <a:spAutoFit/>
              </a:bodyPr>
              <a:lstStyle/>
              <a:p>
                <a:pPr algn="ctr"/>
                <a:r>
                  <a:rPr lang="en-US" sz="1200" dirty="0" err="1"/>
                  <a:t>asdfsa</a:t>
                </a:r>
                <a:endParaRPr lang="en-US" sz="1200" dirty="0"/>
              </a:p>
            </p:txBody>
          </p:sp>
          <p:sp>
            <p:nvSpPr>
              <p:cNvPr id="50" name="Rectangle 49">
                <a:extLst>
                  <a:ext uri="{FF2B5EF4-FFF2-40B4-BE49-F238E27FC236}">
                    <a16:creationId xmlns:a16="http://schemas.microsoft.com/office/drawing/2014/main" id="{13A9C4DC-5884-2E40-A853-8C2E82CAC98B}"/>
                  </a:ext>
                </a:extLst>
              </p:cNvPr>
              <p:cNvSpPr/>
              <p:nvPr/>
            </p:nvSpPr>
            <p:spPr>
              <a:xfrm>
                <a:off x="1297682" y="3963439"/>
                <a:ext cx="1030312" cy="276999"/>
              </a:xfrm>
              <a:prstGeom prst="rect">
                <a:avLst/>
              </a:prstGeom>
              <a:solidFill>
                <a:srgbClr val="FEFFFE"/>
              </a:solidFill>
            </p:spPr>
            <p:txBody>
              <a:bodyPr wrap="square">
                <a:spAutoFit/>
              </a:bodyPr>
              <a:lstStyle/>
              <a:p>
                <a:pPr algn="ctr"/>
                <a:r>
                  <a:rPr lang="en-US" sz="1200" dirty="0" err="1"/>
                  <a:t>Adsfd</a:t>
                </a:r>
                <a:r>
                  <a:rPr lang="en-US" sz="1200" dirty="0"/>
                  <a:t> </a:t>
                </a:r>
                <a:r>
                  <a:rPr lang="en-US" sz="1200" dirty="0" err="1"/>
                  <a:t>sdf</a:t>
                </a:r>
                <a:r>
                  <a:rPr lang="en-US" sz="1200" dirty="0"/>
                  <a:t> </a:t>
                </a:r>
              </a:p>
            </p:txBody>
          </p:sp>
          <p:sp>
            <p:nvSpPr>
              <p:cNvPr id="51" name="Rectangle 50">
                <a:extLst>
                  <a:ext uri="{FF2B5EF4-FFF2-40B4-BE49-F238E27FC236}">
                    <a16:creationId xmlns:a16="http://schemas.microsoft.com/office/drawing/2014/main" id="{292C7498-664C-CA4A-8C75-AC69DF6BF4DD}"/>
                  </a:ext>
                </a:extLst>
              </p:cNvPr>
              <p:cNvSpPr/>
              <p:nvPr/>
            </p:nvSpPr>
            <p:spPr>
              <a:xfrm>
                <a:off x="9136224" y="3981353"/>
                <a:ext cx="1543388" cy="269748"/>
              </a:xfrm>
              <a:prstGeom prst="rect">
                <a:avLst/>
              </a:prstGeom>
              <a:solidFill>
                <a:srgbClr val="FEFFFE"/>
              </a:solidFill>
            </p:spPr>
            <p:txBody>
              <a:bodyPr wrap="square">
                <a:spAutoFit/>
              </a:bodyPr>
              <a:lstStyle/>
              <a:p>
                <a:endParaRPr lang="en-US" sz="1400" dirty="0"/>
              </a:p>
            </p:txBody>
          </p:sp>
          <p:sp>
            <p:nvSpPr>
              <p:cNvPr id="52" name="Rectangle 51">
                <a:extLst>
                  <a:ext uri="{FF2B5EF4-FFF2-40B4-BE49-F238E27FC236}">
                    <a16:creationId xmlns:a16="http://schemas.microsoft.com/office/drawing/2014/main" id="{86B51F58-3765-8441-A72C-D8934259AA66}"/>
                  </a:ext>
                </a:extLst>
              </p:cNvPr>
              <p:cNvSpPr/>
              <p:nvPr/>
            </p:nvSpPr>
            <p:spPr>
              <a:xfrm>
                <a:off x="9136224" y="3462452"/>
                <a:ext cx="1543388" cy="269748"/>
              </a:xfrm>
              <a:prstGeom prst="rect">
                <a:avLst/>
              </a:prstGeom>
              <a:solidFill>
                <a:srgbClr val="F8FAFB"/>
              </a:solidFill>
            </p:spPr>
            <p:txBody>
              <a:bodyPr wrap="square">
                <a:spAutoFit/>
              </a:bodyPr>
              <a:lstStyle/>
              <a:p>
                <a:endParaRPr lang="en-US" sz="1400" dirty="0"/>
              </a:p>
            </p:txBody>
          </p:sp>
          <p:sp>
            <p:nvSpPr>
              <p:cNvPr id="53" name="Rectangle 52">
                <a:extLst>
                  <a:ext uri="{FF2B5EF4-FFF2-40B4-BE49-F238E27FC236}">
                    <a16:creationId xmlns:a16="http://schemas.microsoft.com/office/drawing/2014/main" id="{A4A811FF-E91D-724A-B6D4-5DEE09E6100E}"/>
                  </a:ext>
                </a:extLst>
              </p:cNvPr>
              <p:cNvSpPr/>
              <p:nvPr/>
            </p:nvSpPr>
            <p:spPr>
              <a:xfrm>
                <a:off x="7587129" y="3463391"/>
                <a:ext cx="1109178" cy="276999"/>
              </a:xfrm>
              <a:prstGeom prst="rect">
                <a:avLst/>
              </a:prstGeom>
              <a:solidFill>
                <a:srgbClr val="F8FAFB"/>
              </a:solidFill>
            </p:spPr>
            <p:txBody>
              <a:bodyPr wrap="square">
                <a:spAutoFit/>
              </a:bodyPr>
              <a:lstStyle/>
              <a:p>
                <a:pPr algn="ctr"/>
                <a:r>
                  <a:rPr lang="en-US" sz="1200" dirty="0"/>
                  <a:t>60</a:t>
                </a:r>
              </a:p>
            </p:txBody>
          </p:sp>
          <p:sp>
            <p:nvSpPr>
              <p:cNvPr id="54" name="Rectangle 53">
                <a:extLst>
                  <a:ext uri="{FF2B5EF4-FFF2-40B4-BE49-F238E27FC236}">
                    <a16:creationId xmlns:a16="http://schemas.microsoft.com/office/drawing/2014/main" id="{D19EB4C5-9E6B-3749-A54C-395152BE4F88}"/>
                  </a:ext>
                </a:extLst>
              </p:cNvPr>
              <p:cNvSpPr/>
              <p:nvPr/>
            </p:nvSpPr>
            <p:spPr>
              <a:xfrm>
                <a:off x="7663825" y="3976387"/>
                <a:ext cx="995246" cy="276999"/>
              </a:xfrm>
              <a:prstGeom prst="rect">
                <a:avLst/>
              </a:prstGeom>
              <a:solidFill>
                <a:srgbClr val="FEFFFE"/>
              </a:solidFill>
            </p:spPr>
            <p:txBody>
              <a:bodyPr wrap="square">
                <a:spAutoFit/>
              </a:bodyPr>
              <a:lstStyle/>
              <a:p>
                <a:pPr algn="ctr"/>
                <a:r>
                  <a:rPr lang="en-US" sz="1200" dirty="0"/>
                  <a:t>45</a:t>
                </a:r>
              </a:p>
            </p:txBody>
          </p:sp>
          <p:sp>
            <p:nvSpPr>
              <p:cNvPr id="55" name="Rectangle 54">
                <a:extLst>
                  <a:ext uri="{FF2B5EF4-FFF2-40B4-BE49-F238E27FC236}">
                    <a16:creationId xmlns:a16="http://schemas.microsoft.com/office/drawing/2014/main" id="{BA033844-8358-3B45-A9D8-5A7AB171ECC6}"/>
                  </a:ext>
                </a:extLst>
              </p:cNvPr>
              <p:cNvSpPr/>
              <p:nvPr/>
            </p:nvSpPr>
            <p:spPr>
              <a:xfrm>
                <a:off x="9669517" y="2976182"/>
                <a:ext cx="1244840" cy="276999"/>
              </a:xfrm>
              <a:prstGeom prst="rect">
                <a:avLst/>
              </a:prstGeom>
              <a:solidFill>
                <a:srgbClr val="F4F4F6"/>
              </a:solidFill>
            </p:spPr>
            <p:txBody>
              <a:bodyPr wrap="square">
                <a:spAutoFit/>
              </a:bodyPr>
              <a:lstStyle/>
              <a:p>
                <a:pPr algn="ctr"/>
                <a:r>
                  <a:rPr lang="en-US" sz="1200" dirty="0"/>
                  <a:t>Last Activity</a:t>
                </a:r>
              </a:p>
            </p:txBody>
          </p:sp>
          <p:sp>
            <p:nvSpPr>
              <p:cNvPr id="56" name="Rectangle 55">
                <a:extLst>
                  <a:ext uri="{FF2B5EF4-FFF2-40B4-BE49-F238E27FC236}">
                    <a16:creationId xmlns:a16="http://schemas.microsoft.com/office/drawing/2014/main" id="{ADCAB56E-66C6-CD4C-87C8-E117C54ACF5B}"/>
                  </a:ext>
                </a:extLst>
              </p:cNvPr>
              <p:cNvSpPr/>
              <p:nvPr/>
            </p:nvSpPr>
            <p:spPr>
              <a:xfrm>
                <a:off x="9769666" y="3440679"/>
                <a:ext cx="976892" cy="369332"/>
              </a:xfrm>
              <a:prstGeom prst="rect">
                <a:avLst/>
              </a:prstGeom>
              <a:solidFill>
                <a:srgbClr val="F8FAFB"/>
              </a:solidFill>
            </p:spPr>
            <p:txBody>
              <a:bodyPr wrap="square">
                <a:spAutoFit/>
              </a:bodyPr>
              <a:lstStyle/>
              <a:p>
                <a:pPr algn="ctr"/>
                <a:r>
                  <a:rPr lang="en-CA" sz="900" dirty="0"/>
                  <a:t>02/06/2021 21:00:28</a:t>
                </a:r>
                <a:endParaRPr lang="en-US" sz="600" dirty="0"/>
              </a:p>
            </p:txBody>
          </p:sp>
          <p:sp>
            <p:nvSpPr>
              <p:cNvPr id="57" name="Rectangle 56">
                <a:extLst>
                  <a:ext uri="{FF2B5EF4-FFF2-40B4-BE49-F238E27FC236}">
                    <a16:creationId xmlns:a16="http://schemas.microsoft.com/office/drawing/2014/main" id="{E4872779-07B5-F84B-B41E-E7CBA5935299}"/>
                  </a:ext>
                </a:extLst>
              </p:cNvPr>
              <p:cNvSpPr/>
              <p:nvPr/>
            </p:nvSpPr>
            <p:spPr>
              <a:xfrm>
                <a:off x="9751312" y="3917675"/>
                <a:ext cx="995246" cy="400110"/>
              </a:xfrm>
              <a:prstGeom prst="rect">
                <a:avLst/>
              </a:prstGeom>
              <a:solidFill>
                <a:srgbClr val="FEFFFE"/>
              </a:solidFill>
            </p:spPr>
            <p:txBody>
              <a:bodyPr wrap="square">
                <a:spAutoFit/>
              </a:bodyPr>
              <a:lstStyle/>
              <a:p>
                <a:pPr algn="ctr"/>
                <a:r>
                  <a:rPr lang="en-CA" sz="1000" dirty="0"/>
                  <a:t>02/06/2021 21:00:28</a:t>
                </a:r>
                <a:endParaRPr lang="en-US" sz="700" dirty="0"/>
              </a:p>
            </p:txBody>
          </p:sp>
          <p:sp>
            <p:nvSpPr>
              <p:cNvPr id="58" name="Rectangle 57">
                <a:extLst>
                  <a:ext uri="{FF2B5EF4-FFF2-40B4-BE49-F238E27FC236}">
                    <a16:creationId xmlns:a16="http://schemas.microsoft.com/office/drawing/2014/main" id="{DF4984FC-C6B4-1A4C-9459-2ECE688526F9}"/>
                  </a:ext>
                </a:extLst>
              </p:cNvPr>
              <p:cNvSpPr/>
              <p:nvPr/>
            </p:nvSpPr>
            <p:spPr>
              <a:xfrm>
                <a:off x="5175126" y="2934937"/>
                <a:ext cx="1410147" cy="276999"/>
              </a:xfrm>
              <a:prstGeom prst="rect">
                <a:avLst/>
              </a:prstGeom>
              <a:solidFill>
                <a:srgbClr val="F4F4F6"/>
              </a:solidFill>
            </p:spPr>
            <p:txBody>
              <a:bodyPr wrap="square">
                <a:spAutoFit/>
              </a:bodyPr>
              <a:lstStyle/>
              <a:p>
                <a:pPr algn="ctr"/>
                <a:r>
                  <a:rPr lang="en-US" sz="1200" dirty="0"/>
                  <a:t>Email</a:t>
                </a:r>
              </a:p>
            </p:txBody>
          </p:sp>
          <p:sp>
            <p:nvSpPr>
              <p:cNvPr id="59" name="Rectangle 58">
                <a:extLst>
                  <a:ext uri="{FF2B5EF4-FFF2-40B4-BE49-F238E27FC236}">
                    <a16:creationId xmlns:a16="http://schemas.microsoft.com/office/drawing/2014/main" id="{A40E3393-FEC8-B34D-83FF-4252F6FC0F53}"/>
                  </a:ext>
                </a:extLst>
              </p:cNvPr>
              <p:cNvSpPr/>
              <p:nvPr/>
            </p:nvSpPr>
            <p:spPr>
              <a:xfrm>
                <a:off x="5180271" y="3475947"/>
                <a:ext cx="1396027" cy="276999"/>
              </a:xfrm>
              <a:prstGeom prst="rect">
                <a:avLst/>
              </a:prstGeom>
              <a:solidFill>
                <a:srgbClr val="F8FAFB"/>
              </a:solidFill>
            </p:spPr>
            <p:txBody>
              <a:bodyPr wrap="square">
                <a:spAutoFit/>
              </a:bodyPr>
              <a:lstStyle/>
              <a:p>
                <a:pPr algn="ctr"/>
                <a:r>
                  <a:rPr lang="en-US" sz="1200" dirty="0" err="1"/>
                  <a:t>A@fb.s</a:t>
                </a:r>
                <a:endParaRPr lang="en-US" sz="1200" dirty="0"/>
              </a:p>
            </p:txBody>
          </p:sp>
          <p:sp>
            <p:nvSpPr>
              <p:cNvPr id="60" name="Rectangle 59">
                <a:extLst>
                  <a:ext uri="{FF2B5EF4-FFF2-40B4-BE49-F238E27FC236}">
                    <a16:creationId xmlns:a16="http://schemas.microsoft.com/office/drawing/2014/main" id="{55F92F00-FF3D-FB4F-9962-CCEB4DA332C7}"/>
                  </a:ext>
                </a:extLst>
              </p:cNvPr>
              <p:cNvSpPr/>
              <p:nvPr/>
            </p:nvSpPr>
            <p:spPr>
              <a:xfrm>
                <a:off x="5228358" y="3978016"/>
                <a:ext cx="1264681" cy="276999"/>
              </a:xfrm>
              <a:prstGeom prst="rect">
                <a:avLst/>
              </a:prstGeom>
              <a:solidFill>
                <a:srgbClr val="FEFFFE"/>
              </a:solidFill>
            </p:spPr>
            <p:txBody>
              <a:bodyPr wrap="square">
                <a:spAutoFit/>
              </a:bodyPr>
              <a:lstStyle/>
              <a:p>
                <a:pPr algn="ctr"/>
                <a:r>
                  <a:rPr lang="en-US" sz="1200" dirty="0" err="1"/>
                  <a:t>fr@ds.ca</a:t>
                </a:r>
                <a:endParaRPr lang="en-US" sz="1200" dirty="0"/>
              </a:p>
            </p:txBody>
          </p:sp>
          <p:cxnSp>
            <p:nvCxnSpPr>
              <p:cNvPr id="61" name="Straight Connector 60">
                <a:extLst>
                  <a:ext uri="{FF2B5EF4-FFF2-40B4-BE49-F238E27FC236}">
                    <a16:creationId xmlns:a16="http://schemas.microsoft.com/office/drawing/2014/main" id="{843716BC-59E7-CC41-A762-1A123499DA4C}"/>
                  </a:ext>
                </a:extLst>
              </p:cNvPr>
              <p:cNvCxnSpPr>
                <a:cxnSpLocks/>
              </p:cNvCxnSpPr>
              <p:nvPr/>
            </p:nvCxnSpPr>
            <p:spPr>
              <a:xfrm>
                <a:off x="5176169" y="2927292"/>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CD8DE713-1041-4749-82A5-11E85DD42989}"/>
                  </a:ext>
                </a:extLst>
              </p:cNvPr>
              <p:cNvSpPr/>
              <p:nvPr/>
            </p:nvSpPr>
            <p:spPr>
              <a:xfrm>
                <a:off x="6613740" y="2953854"/>
                <a:ext cx="965597" cy="461665"/>
              </a:xfrm>
              <a:prstGeom prst="rect">
                <a:avLst/>
              </a:prstGeom>
              <a:solidFill>
                <a:srgbClr val="F4F4F6"/>
              </a:solidFill>
            </p:spPr>
            <p:txBody>
              <a:bodyPr wrap="square" lIns="0" rIns="0">
                <a:spAutoFit/>
              </a:bodyPr>
              <a:lstStyle/>
              <a:p>
                <a:pPr algn="ctr"/>
                <a:r>
                  <a:rPr lang="en-US" sz="1200" dirty="0"/>
                  <a:t>Earnings last week</a:t>
                </a:r>
              </a:p>
            </p:txBody>
          </p:sp>
          <p:cxnSp>
            <p:nvCxnSpPr>
              <p:cNvPr id="63" name="Straight Connector 62">
                <a:extLst>
                  <a:ext uri="{FF2B5EF4-FFF2-40B4-BE49-F238E27FC236}">
                    <a16:creationId xmlns:a16="http://schemas.microsoft.com/office/drawing/2014/main" id="{32A84CCD-90DC-3D45-875F-C0CE3C6D2730}"/>
                  </a:ext>
                </a:extLst>
              </p:cNvPr>
              <p:cNvCxnSpPr>
                <a:cxnSpLocks/>
              </p:cNvCxnSpPr>
              <p:nvPr/>
            </p:nvCxnSpPr>
            <p:spPr>
              <a:xfrm>
                <a:off x="7581853" y="2932033"/>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66" name="Rectangle 65">
                <a:extLst>
                  <a:ext uri="{FF2B5EF4-FFF2-40B4-BE49-F238E27FC236}">
                    <a16:creationId xmlns:a16="http://schemas.microsoft.com/office/drawing/2014/main" id="{21D42386-8897-C641-8CAD-BE6F5B179FE2}"/>
                  </a:ext>
                </a:extLst>
              </p:cNvPr>
              <p:cNvSpPr/>
              <p:nvPr/>
            </p:nvSpPr>
            <p:spPr>
              <a:xfrm>
                <a:off x="6624174" y="3482969"/>
                <a:ext cx="925157" cy="261610"/>
              </a:xfrm>
              <a:prstGeom prst="rect">
                <a:avLst/>
              </a:prstGeom>
              <a:solidFill>
                <a:srgbClr val="F8FAFB"/>
              </a:solidFill>
            </p:spPr>
            <p:txBody>
              <a:bodyPr wrap="square">
                <a:spAutoFit/>
              </a:bodyPr>
              <a:lstStyle/>
              <a:p>
                <a:pPr algn="ctr"/>
                <a:r>
                  <a:rPr lang="en-US" sz="1100" dirty="0"/>
                  <a:t>450</a:t>
                </a:r>
              </a:p>
            </p:txBody>
          </p:sp>
          <p:sp>
            <p:nvSpPr>
              <p:cNvPr id="67" name="Rectangle 66">
                <a:extLst>
                  <a:ext uri="{FF2B5EF4-FFF2-40B4-BE49-F238E27FC236}">
                    <a16:creationId xmlns:a16="http://schemas.microsoft.com/office/drawing/2014/main" id="{C5487CEE-E7F5-4F48-829C-5BF82BADCB59}"/>
                  </a:ext>
                </a:extLst>
              </p:cNvPr>
              <p:cNvSpPr/>
              <p:nvPr/>
            </p:nvSpPr>
            <p:spPr>
              <a:xfrm>
                <a:off x="6618899" y="3950546"/>
                <a:ext cx="925384" cy="261610"/>
              </a:xfrm>
              <a:prstGeom prst="rect">
                <a:avLst/>
              </a:prstGeom>
              <a:solidFill>
                <a:srgbClr val="F8FAFB"/>
              </a:solidFill>
            </p:spPr>
            <p:txBody>
              <a:bodyPr wrap="square">
                <a:spAutoFit/>
              </a:bodyPr>
              <a:lstStyle/>
              <a:p>
                <a:pPr algn="ctr"/>
                <a:r>
                  <a:rPr lang="en-US" sz="1100" dirty="0"/>
                  <a:t>325</a:t>
                </a:r>
              </a:p>
            </p:txBody>
          </p:sp>
          <p:cxnSp>
            <p:nvCxnSpPr>
              <p:cNvPr id="68" name="Straight Connector 67">
                <a:extLst>
                  <a:ext uri="{FF2B5EF4-FFF2-40B4-BE49-F238E27FC236}">
                    <a16:creationId xmlns:a16="http://schemas.microsoft.com/office/drawing/2014/main" id="{372BD790-1C4A-6440-A61B-610752D0C23E}"/>
                  </a:ext>
                </a:extLst>
              </p:cNvPr>
              <p:cNvCxnSpPr>
                <a:cxnSpLocks/>
              </p:cNvCxnSpPr>
              <p:nvPr/>
            </p:nvCxnSpPr>
            <p:spPr>
              <a:xfrm>
                <a:off x="9669341" y="2948896"/>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A0AB4524-6407-2C44-B6D5-E6933A8A07B8}"/>
                  </a:ext>
                </a:extLst>
              </p:cNvPr>
              <p:cNvSpPr/>
              <p:nvPr/>
            </p:nvSpPr>
            <p:spPr>
              <a:xfrm>
                <a:off x="8740194" y="2971597"/>
                <a:ext cx="926629" cy="276999"/>
              </a:xfrm>
              <a:prstGeom prst="rect">
                <a:avLst/>
              </a:prstGeom>
              <a:solidFill>
                <a:srgbClr val="F4F4F6"/>
              </a:solidFill>
            </p:spPr>
            <p:txBody>
              <a:bodyPr wrap="square">
                <a:spAutoFit/>
              </a:bodyPr>
              <a:lstStyle/>
              <a:p>
                <a:pPr algn="ctr"/>
                <a:r>
                  <a:rPr lang="en-US" sz="1200" dirty="0"/>
                  <a:t>Active</a:t>
                </a:r>
              </a:p>
            </p:txBody>
          </p:sp>
          <p:sp>
            <p:nvSpPr>
              <p:cNvPr id="70" name="Rectangle 69">
                <a:extLst>
                  <a:ext uri="{FF2B5EF4-FFF2-40B4-BE49-F238E27FC236}">
                    <a16:creationId xmlns:a16="http://schemas.microsoft.com/office/drawing/2014/main" id="{80DD95AA-9672-C54E-B61C-6B92F1A6C576}"/>
                  </a:ext>
                </a:extLst>
              </p:cNvPr>
              <p:cNvSpPr/>
              <p:nvPr/>
            </p:nvSpPr>
            <p:spPr>
              <a:xfrm>
                <a:off x="8778276" y="3424581"/>
                <a:ext cx="753578" cy="276999"/>
              </a:xfrm>
              <a:prstGeom prst="rect">
                <a:avLst/>
              </a:prstGeom>
              <a:solidFill>
                <a:srgbClr val="F8FAFB"/>
              </a:solidFill>
            </p:spPr>
            <p:txBody>
              <a:bodyPr wrap="square">
                <a:spAutoFit/>
              </a:bodyPr>
              <a:lstStyle/>
              <a:p>
                <a:pPr algn="ctr"/>
                <a:endParaRPr lang="en-US" sz="1200" dirty="0"/>
              </a:p>
            </p:txBody>
          </p:sp>
          <p:sp>
            <p:nvSpPr>
              <p:cNvPr id="71" name="Rectangle 70">
                <a:extLst>
                  <a:ext uri="{FF2B5EF4-FFF2-40B4-BE49-F238E27FC236}">
                    <a16:creationId xmlns:a16="http://schemas.microsoft.com/office/drawing/2014/main" id="{0C1F7541-5552-FA4D-99E9-49C3EB430AA7}"/>
                  </a:ext>
                </a:extLst>
              </p:cNvPr>
              <p:cNvSpPr/>
              <p:nvPr/>
            </p:nvSpPr>
            <p:spPr>
              <a:xfrm>
                <a:off x="8759922" y="3946733"/>
                <a:ext cx="753578" cy="276999"/>
              </a:xfrm>
              <a:prstGeom prst="rect">
                <a:avLst/>
              </a:prstGeom>
              <a:solidFill>
                <a:srgbClr val="FEFFFE"/>
              </a:solidFill>
            </p:spPr>
            <p:txBody>
              <a:bodyPr wrap="square">
                <a:spAutoFit/>
              </a:bodyPr>
              <a:lstStyle/>
              <a:p>
                <a:pPr algn="ctr"/>
                <a:endParaRPr lang="en-US" sz="1200" dirty="0"/>
              </a:p>
            </p:txBody>
          </p:sp>
        </p:grpSp>
      </p:grpSp>
      <p:pic>
        <p:nvPicPr>
          <p:cNvPr id="4" name="Picture 3">
            <a:extLst>
              <a:ext uri="{FF2B5EF4-FFF2-40B4-BE49-F238E27FC236}">
                <a16:creationId xmlns:a16="http://schemas.microsoft.com/office/drawing/2014/main" id="{C336010A-857C-1643-8DBF-CB054B825A6D}"/>
              </a:ext>
            </a:extLst>
          </p:cNvPr>
          <p:cNvPicPr>
            <a:picLocks noChangeAspect="1"/>
          </p:cNvPicPr>
          <p:nvPr/>
        </p:nvPicPr>
        <p:blipFill>
          <a:blip r:embed="rId4"/>
          <a:stretch>
            <a:fillRect/>
          </a:stretch>
        </p:blipFill>
        <p:spPr>
          <a:xfrm>
            <a:off x="8481701" y="3566774"/>
            <a:ext cx="330200" cy="266700"/>
          </a:xfrm>
          <a:prstGeom prst="rect">
            <a:avLst/>
          </a:prstGeom>
        </p:spPr>
      </p:pic>
      <p:pic>
        <p:nvPicPr>
          <p:cNvPr id="73" name="Picture 72">
            <a:extLst>
              <a:ext uri="{FF2B5EF4-FFF2-40B4-BE49-F238E27FC236}">
                <a16:creationId xmlns:a16="http://schemas.microsoft.com/office/drawing/2014/main" id="{0E24FCB7-01B4-654B-8AAF-449159140922}"/>
              </a:ext>
            </a:extLst>
          </p:cNvPr>
          <p:cNvPicPr>
            <a:picLocks noChangeAspect="1"/>
          </p:cNvPicPr>
          <p:nvPr/>
        </p:nvPicPr>
        <p:blipFill>
          <a:blip r:embed="rId4"/>
          <a:stretch>
            <a:fillRect/>
          </a:stretch>
        </p:blipFill>
        <p:spPr>
          <a:xfrm>
            <a:off x="8473843" y="4111386"/>
            <a:ext cx="330200" cy="266700"/>
          </a:xfrm>
          <a:prstGeom prst="rect">
            <a:avLst/>
          </a:prstGeom>
        </p:spPr>
      </p:pic>
      <p:sp>
        <p:nvSpPr>
          <p:cNvPr id="74" name="Rectangle 73">
            <a:extLst>
              <a:ext uri="{FF2B5EF4-FFF2-40B4-BE49-F238E27FC236}">
                <a16:creationId xmlns:a16="http://schemas.microsoft.com/office/drawing/2014/main" id="{F898FD3F-243B-2041-A0F4-31FEF4C016D5}"/>
              </a:ext>
            </a:extLst>
          </p:cNvPr>
          <p:cNvSpPr/>
          <p:nvPr/>
        </p:nvSpPr>
        <p:spPr>
          <a:xfrm>
            <a:off x="2582247" y="1048480"/>
            <a:ext cx="3378205" cy="328405"/>
          </a:xfrm>
          <a:prstGeom prst="rect">
            <a:avLst/>
          </a:prstGeom>
          <a:solidFill>
            <a:srgbClr val="FF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75" name="TextBox 74">
            <a:extLst>
              <a:ext uri="{FF2B5EF4-FFF2-40B4-BE49-F238E27FC236}">
                <a16:creationId xmlns:a16="http://schemas.microsoft.com/office/drawing/2014/main" id="{ED29B448-A27B-0046-BB78-AD02544FE41C}"/>
              </a:ext>
            </a:extLst>
          </p:cNvPr>
          <p:cNvSpPr txBox="1"/>
          <p:nvPr/>
        </p:nvSpPr>
        <p:spPr>
          <a:xfrm>
            <a:off x="1685187" y="1083464"/>
            <a:ext cx="823332" cy="246221"/>
          </a:xfrm>
          <a:prstGeom prst="rect">
            <a:avLst/>
          </a:prstGeom>
          <a:solidFill>
            <a:srgbClr val="FFFFFE"/>
          </a:solidFill>
        </p:spPr>
        <p:txBody>
          <a:bodyPr wrap="square" rtlCol="0">
            <a:spAutoFit/>
          </a:bodyPr>
          <a:lstStyle/>
          <a:p>
            <a:pPr algn="r"/>
            <a:r>
              <a:rPr lang="en-US" sz="1000" b="1" dirty="0"/>
              <a:t>First Name</a:t>
            </a:r>
          </a:p>
        </p:txBody>
      </p:sp>
      <p:sp>
        <p:nvSpPr>
          <p:cNvPr id="78" name="Rectangle 77">
            <a:extLst>
              <a:ext uri="{FF2B5EF4-FFF2-40B4-BE49-F238E27FC236}">
                <a16:creationId xmlns:a16="http://schemas.microsoft.com/office/drawing/2014/main" id="{6DDC9770-2877-9C47-9A9F-9DFEEFC3BA7A}"/>
              </a:ext>
            </a:extLst>
          </p:cNvPr>
          <p:cNvSpPr/>
          <p:nvPr/>
        </p:nvSpPr>
        <p:spPr>
          <a:xfrm>
            <a:off x="8060958" y="1830558"/>
            <a:ext cx="3378205" cy="328405"/>
          </a:xfrm>
          <a:prstGeom prst="rect">
            <a:avLst/>
          </a:prstGeom>
          <a:solidFill>
            <a:srgbClr val="FF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79" name="TextBox 78">
            <a:extLst>
              <a:ext uri="{FF2B5EF4-FFF2-40B4-BE49-F238E27FC236}">
                <a16:creationId xmlns:a16="http://schemas.microsoft.com/office/drawing/2014/main" id="{FD90EB20-2D99-4B49-AB15-6EA6BD8FF7A1}"/>
              </a:ext>
            </a:extLst>
          </p:cNvPr>
          <p:cNvSpPr txBox="1"/>
          <p:nvPr/>
        </p:nvSpPr>
        <p:spPr>
          <a:xfrm>
            <a:off x="6520711" y="2257165"/>
            <a:ext cx="1331625" cy="276999"/>
          </a:xfrm>
          <a:prstGeom prst="rect">
            <a:avLst/>
          </a:prstGeom>
          <a:solidFill>
            <a:srgbClr val="FFFFFE"/>
          </a:solidFill>
        </p:spPr>
        <p:txBody>
          <a:bodyPr wrap="square" rtlCol="0">
            <a:spAutoFit/>
          </a:bodyPr>
          <a:lstStyle/>
          <a:p>
            <a:pPr algn="r"/>
            <a:r>
              <a:rPr lang="en-US" sz="1200" b="1" dirty="0"/>
              <a:t>Customer Roles</a:t>
            </a:r>
          </a:p>
        </p:txBody>
      </p:sp>
      <p:sp>
        <p:nvSpPr>
          <p:cNvPr id="80" name="Rectangle 79">
            <a:extLst>
              <a:ext uri="{FF2B5EF4-FFF2-40B4-BE49-F238E27FC236}">
                <a16:creationId xmlns:a16="http://schemas.microsoft.com/office/drawing/2014/main" id="{6EDB9BA2-526F-E34B-8DF3-EF618B549502}"/>
              </a:ext>
            </a:extLst>
          </p:cNvPr>
          <p:cNvSpPr/>
          <p:nvPr/>
        </p:nvSpPr>
        <p:spPr>
          <a:xfrm>
            <a:off x="8077697" y="2229695"/>
            <a:ext cx="3378205" cy="328405"/>
          </a:xfrm>
          <a:prstGeom prst="rect">
            <a:avLst/>
          </a:prstGeom>
          <a:solidFill>
            <a:srgbClr val="FF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81" name="Rectangle 80">
            <a:extLst>
              <a:ext uri="{FF2B5EF4-FFF2-40B4-BE49-F238E27FC236}">
                <a16:creationId xmlns:a16="http://schemas.microsoft.com/office/drawing/2014/main" id="{2134D281-FBEB-EC42-9960-8F14FCA2DBA0}"/>
              </a:ext>
            </a:extLst>
          </p:cNvPr>
          <p:cNvSpPr/>
          <p:nvPr/>
        </p:nvSpPr>
        <p:spPr>
          <a:xfrm>
            <a:off x="8064969" y="1407085"/>
            <a:ext cx="3378205" cy="328405"/>
          </a:xfrm>
          <a:prstGeom prst="rect">
            <a:avLst/>
          </a:prstGeom>
          <a:solidFill>
            <a:srgbClr val="FF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82" name="Rectangle 81">
            <a:extLst>
              <a:ext uri="{FF2B5EF4-FFF2-40B4-BE49-F238E27FC236}">
                <a16:creationId xmlns:a16="http://schemas.microsoft.com/office/drawing/2014/main" id="{73D997CB-AD06-3B48-86C0-7907C1297B14}"/>
              </a:ext>
            </a:extLst>
          </p:cNvPr>
          <p:cNvSpPr/>
          <p:nvPr/>
        </p:nvSpPr>
        <p:spPr>
          <a:xfrm>
            <a:off x="8060958" y="1006629"/>
            <a:ext cx="3378205" cy="328405"/>
          </a:xfrm>
          <a:prstGeom prst="rect">
            <a:avLst/>
          </a:prstGeom>
          <a:solidFill>
            <a:srgbClr val="FF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83" name="Rectangle 82">
            <a:extLst>
              <a:ext uri="{FF2B5EF4-FFF2-40B4-BE49-F238E27FC236}">
                <a16:creationId xmlns:a16="http://schemas.microsoft.com/office/drawing/2014/main" id="{AD7C500A-F0D7-7947-9932-F8A18406032F}"/>
              </a:ext>
            </a:extLst>
          </p:cNvPr>
          <p:cNvSpPr/>
          <p:nvPr/>
        </p:nvSpPr>
        <p:spPr>
          <a:xfrm>
            <a:off x="7067975" y="3074625"/>
            <a:ext cx="1091419" cy="461665"/>
          </a:xfrm>
          <a:prstGeom prst="rect">
            <a:avLst/>
          </a:prstGeom>
          <a:solidFill>
            <a:srgbClr val="F4F4F6"/>
          </a:solidFill>
        </p:spPr>
        <p:txBody>
          <a:bodyPr wrap="square" lIns="36000" rIns="36000">
            <a:spAutoFit/>
          </a:bodyPr>
          <a:lstStyle/>
          <a:p>
            <a:pPr algn="ctr"/>
            <a:r>
              <a:rPr lang="en-US" sz="1200" dirty="0"/>
              <a:t>Deliveries last week</a:t>
            </a:r>
          </a:p>
        </p:txBody>
      </p:sp>
      <p:sp>
        <p:nvSpPr>
          <p:cNvPr id="84" name="Rectangle 83">
            <a:extLst>
              <a:ext uri="{FF2B5EF4-FFF2-40B4-BE49-F238E27FC236}">
                <a16:creationId xmlns:a16="http://schemas.microsoft.com/office/drawing/2014/main" id="{40065131-A28A-CD43-93F5-30F431E07173}"/>
              </a:ext>
            </a:extLst>
          </p:cNvPr>
          <p:cNvSpPr/>
          <p:nvPr/>
        </p:nvSpPr>
        <p:spPr>
          <a:xfrm>
            <a:off x="795323" y="5317744"/>
            <a:ext cx="3380126" cy="369332"/>
          </a:xfrm>
          <a:prstGeom prst="rect">
            <a:avLst/>
          </a:prstGeom>
        </p:spPr>
        <p:txBody>
          <a:bodyPr wrap="square">
            <a:spAutoFit/>
          </a:bodyPr>
          <a:lstStyle/>
          <a:p>
            <a:r>
              <a:rPr lang="en-US" dirty="0"/>
              <a:t>Checkout Attributes Visibility </a:t>
            </a:r>
          </a:p>
        </p:txBody>
      </p:sp>
      <p:pic>
        <p:nvPicPr>
          <p:cNvPr id="85" name="Picture 84">
            <a:extLst>
              <a:ext uri="{FF2B5EF4-FFF2-40B4-BE49-F238E27FC236}">
                <a16:creationId xmlns:a16="http://schemas.microsoft.com/office/drawing/2014/main" id="{D2D8A6BB-2DB8-764C-B94E-CFE4A95C6A68}"/>
              </a:ext>
            </a:extLst>
          </p:cNvPr>
          <p:cNvPicPr>
            <a:picLocks noChangeAspect="1"/>
          </p:cNvPicPr>
          <p:nvPr/>
        </p:nvPicPr>
        <p:blipFill>
          <a:blip r:embed="rId5"/>
          <a:stretch>
            <a:fillRect/>
          </a:stretch>
        </p:blipFill>
        <p:spPr>
          <a:xfrm>
            <a:off x="482869" y="5320981"/>
            <a:ext cx="342900" cy="355600"/>
          </a:xfrm>
          <a:prstGeom prst="rect">
            <a:avLst/>
          </a:prstGeom>
        </p:spPr>
      </p:pic>
      <p:cxnSp>
        <p:nvCxnSpPr>
          <p:cNvPr id="86" name="Straight Connector 85">
            <a:extLst>
              <a:ext uri="{FF2B5EF4-FFF2-40B4-BE49-F238E27FC236}">
                <a16:creationId xmlns:a16="http://schemas.microsoft.com/office/drawing/2014/main" id="{72D2B0C9-AE02-5D4D-81C5-6FF3EC9B2190}"/>
              </a:ext>
            </a:extLst>
          </p:cNvPr>
          <p:cNvCxnSpPr>
            <a:cxnSpLocks/>
          </p:cNvCxnSpPr>
          <p:nvPr/>
        </p:nvCxnSpPr>
        <p:spPr>
          <a:xfrm>
            <a:off x="450147" y="5691134"/>
            <a:ext cx="1110416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87" name="Rectangle 86">
            <a:extLst>
              <a:ext uri="{FF2B5EF4-FFF2-40B4-BE49-F238E27FC236}">
                <a16:creationId xmlns:a16="http://schemas.microsoft.com/office/drawing/2014/main" id="{B7EF2F27-EA80-DE42-A5DB-ADA739DB6E2C}"/>
              </a:ext>
            </a:extLst>
          </p:cNvPr>
          <p:cNvSpPr/>
          <p:nvPr/>
        </p:nvSpPr>
        <p:spPr>
          <a:xfrm>
            <a:off x="825769" y="5734395"/>
            <a:ext cx="6097209" cy="954107"/>
          </a:xfrm>
          <a:prstGeom prst="rect">
            <a:avLst/>
          </a:prstGeom>
        </p:spPr>
        <p:txBody>
          <a:bodyPr wrap="square">
            <a:spAutoFit/>
          </a:bodyPr>
          <a:lstStyle/>
          <a:p>
            <a:r>
              <a:rPr lang="en-US" sz="1400" dirty="0"/>
              <a:t>Check the attributes that will be visible to driver:</a:t>
            </a:r>
          </a:p>
          <a:p>
            <a:r>
              <a:rPr lang="en-US" sz="1400" dirty="0"/>
              <a:t>Checkout Attribute Name 1: </a:t>
            </a:r>
          </a:p>
          <a:p>
            <a:r>
              <a:rPr lang="en-US" sz="1400" dirty="0"/>
              <a:t>Checkout Attribute Name 2: </a:t>
            </a:r>
          </a:p>
          <a:p>
            <a:r>
              <a:rPr lang="en-US" sz="1400" dirty="0"/>
              <a:t>Checkout Attribute Name 3: </a:t>
            </a:r>
          </a:p>
        </p:txBody>
      </p:sp>
      <p:sp>
        <p:nvSpPr>
          <p:cNvPr id="88" name="Rectangle 87">
            <a:extLst>
              <a:ext uri="{FF2B5EF4-FFF2-40B4-BE49-F238E27FC236}">
                <a16:creationId xmlns:a16="http://schemas.microsoft.com/office/drawing/2014/main" id="{26286B30-3D61-994E-B1BB-F5DD003B921C}"/>
              </a:ext>
            </a:extLst>
          </p:cNvPr>
          <p:cNvSpPr/>
          <p:nvPr/>
        </p:nvSpPr>
        <p:spPr>
          <a:xfrm>
            <a:off x="2998593" y="6057543"/>
            <a:ext cx="90435" cy="100483"/>
          </a:xfrm>
          <a:prstGeom prst="rect">
            <a:avLst/>
          </a:prstGeom>
          <a:solidFill>
            <a:srgbClr val="FE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D7B82DED-EF6D-FC47-824C-555258339235}"/>
              </a:ext>
            </a:extLst>
          </p:cNvPr>
          <p:cNvSpPr/>
          <p:nvPr/>
        </p:nvSpPr>
        <p:spPr>
          <a:xfrm>
            <a:off x="2998593" y="6271489"/>
            <a:ext cx="90435" cy="100483"/>
          </a:xfrm>
          <a:prstGeom prst="rect">
            <a:avLst/>
          </a:prstGeom>
          <a:solidFill>
            <a:srgbClr val="FE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Rectangle 89">
            <a:extLst>
              <a:ext uri="{FF2B5EF4-FFF2-40B4-BE49-F238E27FC236}">
                <a16:creationId xmlns:a16="http://schemas.microsoft.com/office/drawing/2014/main" id="{8BC18421-DE83-064A-913C-1DFB4F0F8193}"/>
              </a:ext>
            </a:extLst>
          </p:cNvPr>
          <p:cNvSpPr/>
          <p:nvPr/>
        </p:nvSpPr>
        <p:spPr>
          <a:xfrm>
            <a:off x="2998593" y="6485435"/>
            <a:ext cx="90435" cy="100483"/>
          </a:xfrm>
          <a:prstGeom prst="rect">
            <a:avLst/>
          </a:prstGeom>
          <a:solidFill>
            <a:srgbClr val="FEFFFE"/>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1" name="Picture 90">
            <a:extLst>
              <a:ext uri="{FF2B5EF4-FFF2-40B4-BE49-F238E27FC236}">
                <a16:creationId xmlns:a16="http://schemas.microsoft.com/office/drawing/2014/main" id="{FD509E17-5F67-F741-B7D4-34BDB570AD33}"/>
              </a:ext>
            </a:extLst>
          </p:cNvPr>
          <p:cNvPicPr>
            <a:picLocks noChangeAspect="1"/>
          </p:cNvPicPr>
          <p:nvPr/>
        </p:nvPicPr>
        <p:blipFill>
          <a:blip r:embed="rId4"/>
          <a:stretch>
            <a:fillRect/>
          </a:stretch>
        </p:blipFill>
        <p:spPr>
          <a:xfrm>
            <a:off x="3004287" y="6289808"/>
            <a:ext cx="79047" cy="63845"/>
          </a:xfrm>
          <a:prstGeom prst="rect">
            <a:avLst/>
          </a:prstGeom>
        </p:spPr>
      </p:pic>
    </p:spTree>
    <p:extLst>
      <p:ext uri="{BB962C8B-B14F-4D97-AF65-F5344CB8AC3E}">
        <p14:creationId xmlns:p14="http://schemas.microsoft.com/office/powerpoint/2010/main" val="1339227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47D98C-FA9A-4348-9BEF-FE10BA2EAC68}"/>
              </a:ext>
            </a:extLst>
          </p:cNvPr>
          <p:cNvPicPr>
            <a:picLocks noChangeAspect="1"/>
          </p:cNvPicPr>
          <p:nvPr/>
        </p:nvPicPr>
        <p:blipFill rotWithShape="1">
          <a:blip r:embed="rId2"/>
          <a:srcRect b="40879"/>
          <a:stretch/>
        </p:blipFill>
        <p:spPr>
          <a:xfrm>
            <a:off x="377831" y="310785"/>
            <a:ext cx="11185603" cy="2511057"/>
          </a:xfrm>
          <a:prstGeom prst="rect">
            <a:avLst/>
          </a:prstGeom>
        </p:spPr>
      </p:pic>
      <p:pic>
        <p:nvPicPr>
          <p:cNvPr id="85" name="Picture 84">
            <a:extLst>
              <a:ext uri="{FF2B5EF4-FFF2-40B4-BE49-F238E27FC236}">
                <a16:creationId xmlns:a16="http://schemas.microsoft.com/office/drawing/2014/main" id="{18346D5A-6D8B-AD43-8608-2C34F3E7488D}"/>
              </a:ext>
            </a:extLst>
          </p:cNvPr>
          <p:cNvPicPr>
            <a:picLocks noChangeAspect="1"/>
          </p:cNvPicPr>
          <p:nvPr/>
        </p:nvPicPr>
        <p:blipFill>
          <a:blip r:embed="rId3"/>
          <a:stretch>
            <a:fillRect/>
          </a:stretch>
        </p:blipFill>
        <p:spPr>
          <a:xfrm>
            <a:off x="426301" y="353985"/>
            <a:ext cx="11083636" cy="493873"/>
          </a:xfrm>
          <a:prstGeom prst="rect">
            <a:avLst/>
          </a:prstGeom>
        </p:spPr>
      </p:pic>
      <p:sp>
        <p:nvSpPr>
          <p:cNvPr id="86" name="TextBox 85">
            <a:extLst>
              <a:ext uri="{FF2B5EF4-FFF2-40B4-BE49-F238E27FC236}">
                <a16:creationId xmlns:a16="http://schemas.microsoft.com/office/drawing/2014/main" id="{E193DC18-EE9C-344D-AE1F-CF34E6A9C171}"/>
              </a:ext>
            </a:extLst>
          </p:cNvPr>
          <p:cNvSpPr txBox="1"/>
          <p:nvPr/>
        </p:nvSpPr>
        <p:spPr>
          <a:xfrm>
            <a:off x="1541784" y="443311"/>
            <a:ext cx="950857" cy="246221"/>
          </a:xfrm>
          <a:prstGeom prst="rect">
            <a:avLst/>
          </a:prstGeom>
          <a:solidFill>
            <a:srgbClr val="EDF1F5"/>
          </a:solidFill>
        </p:spPr>
        <p:txBody>
          <a:bodyPr wrap="square" lIns="0" tIns="0" rIns="0" bIns="0" rtlCol="0" anchor="ctr">
            <a:spAutoFit/>
          </a:bodyPr>
          <a:lstStyle/>
          <a:p>
            <a:r>
              <a:rPr lang="en-US" sz="1600" dirty="0">
                <a:solidFill>
                  <a:schemeClr val="tx1">
                    <a:lumMod val="95000"/>
                    <a:lumOff val="5000"/>
                  </a:schemeClr>
                </a:solidFill>
              </a:rPr>
              <a:t>Driver</a:t>
            </a:r>
          </a:p>
        </p:txBody>
      </p:sp>
      <p:sp>
        <p:nvSpPr>
          <p:cNvPr id="91" name="Rectangle 90">
            <a:extLst>
              <a:ext uri="{FF2B5EF4-FFF2-40B4-BE49-F238E27FC236}">
                <a16:creationId xmlns:a16="http://schemas.microsoft.com/office/drawing/2014/main" id="{66C5F25F-2150-A641-8338-8EFDF52D8016}"/>
              </a:ext>
            </a:extLst>
          </p:cNvPr>
          <p:cNvSpPr/>
          <p:nvPr/>
        </p:nvSpPr>
        <p:spPr>
          <a:xfrm>
            <a:off x="395129" y="868717"/>
            <a:ext cx="11083636" cy="58126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87447027-7096-DC47-ADEF-797932E63D4E}"/>
              </a:ext>
            </a:extLst>
          </p:cNvPr>
          <p:cNvSpPr/>
          <p:nvPr/>
        </p:nvSpPr>
        <p:spPr>
          <a:xfrm>
            <a:off x="808458" y="2873874"/>
            <a:ext cx="2567893" cy="369332"/>
          </a:xfrm>
          <a:prstGeom prst="rect">
            <a:avLst/>
          </a:prstGeom>
        </p:spPr>
        <p:txBody>
          <a:bodyPr wrap="square">
            <a:spAutoFit/>
          </a:bodyPr>
          <a:lstStyle/>
          <a:p>
            <a:r>
              <a:rPr lang="en-US" dirty="0"/>
              <a:t>Driver info</a:t>
            </a:r>
          </a:p>
        </p:txBody>
      </p:sp>
      <p:cxnSp>
        <p:nvCxnSpPr>
          <p:cNvPr id="10" name="Straight Connector 9">
            <a:extLst>
              <a:ext uri="{FF2B5EF4-FFF2-40B4-BE49-F238E27FC236}">
                <a16:creationId xmlns:a16="http://schemas.microsoft.com/office/drawing/2014/main" id="{6FACADD9-127B-9C48-B233-6B01FA0CA749}"/>
              </a:ext>
            </a:extLst>
          </p:cNvPr>
          <p:cNvCxnSpPr>
            <a:cxnSpLocks/>
          </p:cNvCxnSpPr>
          <p:nvPr/>
        </p:nvCxnSpPr>
        <p:spPr>
          <a:xfrm>
            <a:off x="362322" y="3285028"/>
            <a:ext cx="1110416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835A271-BDC4-3546-B227-4071658F02BC}"/>
              </a:ext>
            </a:extLst>
          </p:cNvPr>
          <p:cNvPicPr>
            <a:picLocks noChangeAspect="1"/>
          </p:cNvPicPr>
          <p:nvPr/>
        </p:nvPicPr>
        <p:blipFill>
          <a:blip r:embed="rId4"/>
          <a:stretch>
            <a:fillRect/>
          </a:stretch>
        </p:blipFill>
        <p:spPr>
          <a:xfrm>
            <a:off x="478257" y="2925190"/>
            <a:ext cx="330200" cy="266700"/>
          </a:xfrm>
          <a:prstGeom prst="rect">
            <a:avLst/>
          </a:prstGeom>
        </p:spPr>
      </p:pic>
      <p:grpSp>
        <p:nvGrpSpPr>
          <p:cNvPr id="148" name="Group 147">
            <a:extLst>
              <a:ext uri="{FF2B5EF4-FFF2-40B4-BE49-F238E27FC236}">
                <a16:creationId xmlns:a16="http://schemas.microsoft.com/office/drawing/2014/main" id="{6B88FCBF-8578-F342-B259-C59C84E8F037}"/>
              </a:ext>
            </a:extLst>
          </p:cNvPr>
          <p:cNvGrpSpPr/>
          <p:nvPr/>
        </p:nvGrpSpPr>
        <p:grpSpPr>
          <a:xfrm>
            <a:off x="903610" y="3336344"/>
            <a:ext cx="6267714" cy="529271"/>
            <a:chOff x="1066981" y="1486360"/>
            <a:chExt cx="6267714" cy="529271"/>
          </a:xfrm>
        </p:grpSpPr>
        <p:sp>
          <p:nvSpPr>
            <p:cNvPr id="149" name="Rectangle 148">
              <a:extLst>
                <a:ext uri="{FF2B5EF4-FFF2-40B4-BE49-F238E27FC236}">
                  <a16:creationId xmlns:a16="http://schemas.microsoft.com/office/drawing/2014/main" id="{5BB599D2-69D3-4A46-A449-D374652DA9AD}"/>
                </a:ext>
              </a:extLst>
            </p:cNvPr>
            <p:cNvSpPr/>
            <p:nvPr/>
          </p:nvSpPr>
          <p:spPr>
            <a:xfrm>
              <a:off x="5572509" y="1764195"/>
              <a:ext cx="1762186"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Vehicle Insurance #</a:t>
              </a:r>
            </a:p>
          </p:txBody>
        </p:sp>
        <p:sp>
          <p:nvSpPr>
            <p:cNvPr id="150" name="Rectangle 149">
              <a:extLst>
                <a:ext uri="{FF2B5EF4-FFF2-40B4-BE49-F238E27FC236}">
                  <a16:creationId xmlns:a16="http://schemas.microsoft.com/office/drawing/2014/main" id="{0353A337-0DAE-8941-BB29-C97DAEAAE87F}"/>
                </a:ext>
              </a:extLst>
            </p:cNvPr>
            <p:cNvSpPr/>
            <p:nvPr/>
          </p:nvSpPr>
          <p:spPr>
            <a:xfrm>
              <a:off x="4177559" y="1768896"/>
              <a:ext cx="1311536"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Vehicle plate #</a:t>
              </a:r>
            </a:p>
          </p:txBody>
        </p:sp>
        <p:sp>
          <p:nvSpPr>
            <p:cNvPr id="151" name="Rectangle 150">
              <a:extLst>
                <a:ext uri="{FF2B5EF4-FFF2-40B4-BE49-F238E27FC236}">
                  <a16:creationId xmlns:a16="http://schemas.microsoft.com/office/drawing/2014/main" id="{4B153563-E19D-0342-8E15-DDA7099FFAF9}"/>
                </a:ext>
              </a:extLst>
            </p:cNvPr>
            <p:cNvSpPr/>
            <p:nvPr/>
          </p:nvSpPr>
          <p:spPr>
            <a:xfrm>
              <a:off x="3164154" y="1753175"/>
              <a:ext cx="917032"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License #</a:t>
              </a:r>
            </a:p>
          </p:txBody>
        </p:sp>
        <p:sp>
          <p:nvSpPr>
            <p:cNvPr id="152" name="Rectangle 151">
              <a:extLst>
                <a:ext uri="{FF2B5EF4-FFF2-40B4-BE49-F238E27FC236}">
                  <a16:creationId xmlns:a16="http://schemas.microsoft.com/office/drawing/2014/main" id="{F3261445-67B5-AE43-AA36-6AF4A5AC3A56}"/>
                </a:ext>
              </a:extLst>
            </p:cNvPr>
            <p:cNvSpPr/>
            <p:nvPr/>
          </p:nvSpPr>
          <p:spPr>
            <a:xfrm>
              <a:off x="1066981" y="1486360"/>
              <a:ext cx="2704435" cy="276999"/>
            </a:xfrm>
            <a:prstGeom prst="rect">
              <a:avLst/>
            </a:prstGeom>
          </p:spPr>
          <p:txBody>
            <a:bodyPr wrap="square">
              <a:spAutoFit/>
            </a:bodyPr>
            <a:lstStyle/>
            <a:p>
              <a:r>
                <a:rPr lang="en-US" sz="1200" dirty="0"/>
                <a:t>Vehicle </a:t>
              </a:r>
              <a:r>
                <a:rPr lang="en-US" sz="1200" dirty="0">
                  <a:solidFill>
                    <a:schemeClr val="tx1"/>
                  </a:solidFill>
                </a:rPr>
                <a:t>License *: </a:t>
              </a:r>
              <a:endParaRPr lang="en-US" sz="1200" dirty="0"/>
            </a:p>
          </p:txBody>
        </p:sp>
        <p:sp>
          <p:nvSpPr>
            <p:cNvPr id="153" name="Rectangle 152">
              <a:extLst>
                <a:ext uri="{FF2B5EF4-FFF2-40B4-BE49-F238E27FC236}">
                  <a16:creationId xmlns:a16="http://schemas.microsoft.com/office/drawing/2014/main" id="{0F650BFA-0CDF-FF42-BAC8-35E882D201BD}"/>
                </a:ext>
              </a:extLst>
            </p:cNvPr>
            <p:cNvSpPr/>
            <p:nvPr/>
          </p:nvSpPr>
          <p:spPr>
            <a:xfrm>
              <a:off x="1754129" y="1751081"/>
              <a:ext cx="1330140"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Vehicle Type</a:t>
              </a:r>
            </a:p>
          </p:txBody>
        </p:sp>
      </p:grpSp>
      <p:grpSp>
        <p:nvGrpSpPr>
          <p:cNvPr id="154" name="Group 153">
            <a:extLst>
              <a:ext uri="{FF2B5EF4-FFF2-40B4-BE49-F238E27FC236}">
                <a16:creationId xmlns:a16="http://schemas.microsoft.com/office/drawing/2014/main" id="{4978A715-76DF-624D-91E4-F049CBC01EB9}"/>
              </a:ext>
            </a:extLst>
          </p:cNvPr>
          <p:cNvGrpSpPr/>
          <p:nvPr/>
        </p:nvGrpSpPr>
        <p:grpSpPr>
          <a:xfrm>
            <a:off x="904987" y="3888102"/>
            <a:ext cx="5308297" cy="518131"/>
            <a:chOff x="1607807" y="2290961"/>
            <a:chExt cx="5308297" cy="518131"/>
          </a:xfrm>
        </p:grpSpPr>
        <p:sp>
          <p:nvSpPr>
            <p:cNvPr id="155" name="Rectangle 154">
              <a:extLst>
                <a:ext uri="{FF2B5EF4-FFF2-40B4-BE49-F238E27FC236}">
                  <a16:creationId xmlns:a16="http://schemas.microsoft.com/office/drawing/2014/main" id="{D9BB3007-9195-534C-979B-357FF2AA81F1}"/>
                </a:ext>
              </a:extLst>
            </p:cNvPr>
            <p:cNvSpPr/>
            <p:nvPr/>
          </p:nvSpPr>
          <p:spPr>
            <a:xfrm>
              <a:off x="2293578" y="2560143"/>
              <a:ext cx="2690297" cy="241918"/>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Social Insurance Number / National ID #</a:t>
              </a:r>
            </a:p>
          </p:txBody>
        </p:sp>
        <p:sp>
          <p:nvSpPr>
            <p:cNvPr id="156" name="Rectangle 155">
              <a:extLst>
                <a:ext uri="{FF2B5EF4-FFF2-40B4-BE49-F238E27FC236}">
                  <a16:creationId xmlns:a16="http://schemas.microsoft.com/office/drawing/2014/main" id="{74308BDB-48E1-2B43-BD07-8314F535A98C}"/>
                </a:ext>
              </a:extLst>
            </p:cNvPr>
            <p:cNvSpPr/>
            <p:nvPr/>
          </p:nvSpPr>
          <p:spPr>
            <a:xfrm>
              <a:off x="1607807" y="2290961"/>
              <a:ext cx="3737789" cy="277002"/>
            </a:xfrm>
            <a:prstGeom prst="rect">
              <a:avLst/>
            </a:prstGeom>
          </p:spPr>
          <p:txBody>
            <a:bodyPr wrap="square">
              <a:spAutoFit/>
            </a:bodyPr>
            <a:lstStyle/>
            <a:p>
              <a:r>
                <a:rPr lang="en-US" sz="1200" dirty="0"/>
                <a:t>Work Authorization Details *:</a:t>
              </a:r>
            </a:p>
          </p:txBody>
        </p:sp>
        <p:sp>
          <p:nvSpPr>
            <p:cNvPr id="157" name="Rectangle 156">
              <a:extLst>
                <a:ext uri="{FF2B5EF4-FFF2-40B4-BE49-F238E27FC236}">
                  <a16:creationId xmlns:a16="http://schemas.microsoft.com/office/drawing/2014/main" id="{7A5EFAC0-F375-BA45-918C-6C7B7490470B}"/>
                </a:ext>
              </a:extLst>
            </p:cNvPr>
            <p:cNvSpPr/>
            <p:nvPr/>
          </p:nvSpPr>
          <p:spPr>
            <a:xfrm>
              <a:off x="5069449" y="2546206"/>
              <a:ext cx="1846655" cy="26288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Background Check Status</a:t>
              </a:r>
            </a:p>
          </p:txBody>
        </p:sp>
      </p:grpSp>
      <p:grpSp>
        <p:nvGrpSpPr>
          <p:cNvPr id="21" name="Group 20">
            <a:extLst>
              <a:ext uri="{FF2B5EF4-FFF2-40B4-BE49-F238E27FC236}">
                <a16:creationId xmlns:a16="http://schemas.microsoft.com/office/drawing/2014/main" id="{6EAC4720-6106-2F42-9A2B-7AA632A1266B}"/>
              </a:ext>
            </a:extLst>
          </p:cNvPr>
          <p:cNvGrpSpPr/>
          <p:nvPr/>
        </p:nvGrpSpPr>
        <p:grpSpPr>
          <a:xfrm>
            <a:off x="904986" y="4464274"/>
            <a:ext cx="6058861" cy="2071751"/>
            <a:chOff x="624431" y="4765638"/>
            <a:chExt cx="6058861" cy="2071751"/>
          </a:xfrm>
        </p:grpSpPr>
        <p:sp>
          <p:nvSpPr>
            <p:cNvPr id="138" name="Rectangle 137">
              <a:extLst>
                <a:ext uri="{FF2B5EF4-FFF2-40B4-BE49-F238E27FC236}">
                  <a16:creationId xmlns:a16="http://schemas.microsoft.com/office/drawing/2014/main" id="{F90820CC-487C-5D4D-ADBD-D2843E188766}"/>
                </a:ext>
              </a:extLst>
            </p:cNvPr>
            <p:cNvSpPr/>
            <p:nvPr/>
          </p:nvSpPr>
          <p:spPr>
            <a:xfrm>
              <a:off x="1307725" y="5014148"/>
              <a:ext cx="2032579"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Bank Name</a:t>
              </a:r>
            </a:p>
          </p:txBody>
        </p:sp>
        <p:sp>
          <p:nvSpPr>
            <p:cNvPr id="139" name="Rectangle 138">
              <a:extLst>
                <a:ext uri="{FF2B5EF4-FFF2-40B4-BE49-F238E27FC236}">
                  <a16:creationId xmlns:a16="http://schemas.microsoft.com/office/drawing/2014/main" id="{37693CC2-1BB3-E545-8074-F967F7B0C5A2}"/>
                </a:ext>
              </a:extLst>
            </p:cNvPr>
            <p:cNvSpPr/>
            <p:nvPr/>
          </p:nvSpPr>
          <p:spPr>
            <a:xfrm>
              <a:off x="3418895" y="5017869"/>
              <a:ext cx="3247440"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Bank Account Type (</a:t>
              </a:r>
              <a:r>
                <a:rPr lang="en-US" sz="1200" dirty="0" err="1">
                  <a:solidFill>
                    <a:schemeClr val="tx1"/>
                  </a:solidFill>
                </a:rPr>
                <a:t>Chequing</a:t>
              </a:r>
              <a:r>
                <a:rPr lang="en-US" sz="1200" dirty="0">
                  <a:solidFill>
                    <a:schemeClr val="tx1"/>
                  </a:solidFill>
                </a:rPr>
                <a:t> or Saving)</a:t>
              </a:r>
            </a:p>
          </p:txBody>
        </p:sp>
        <p:sp>
          <p:nvSpPr>
            <p:cNvPr id="140" name="Rectangle 139">
              <a:extLst>
                <a:ext uri="{FF2B5EF4-FFF2-40B4-BE49-F238E27FC236}">
                  <a16:creationId xmlns:a16="http://schemas.microsoft.com/office/drawing/2014/main" id="{43B4AAD4-0FD0-364D-9EE1-44E6C65C92DB}"/>
                </a:ext>
              </a:extLst>
            </p:cNvPr>
            <p:cNvSpPr/>
            <p:nvPr/>
          </p:nvSpPr>
          <p:spPr>
            <a:xfrm>
              <a:off x="4841732" y="5314608"/>
              <a:ext cx="1822325"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Account #</a:t>
              </a:r>
            </a:p>
          </p:txBody>
        </p:sp>
        <p:sp>
          <p:nvSpPr>
            <p:cNvPr id="141" name="Rectangle 140">
              <a:extLst>
                <a:ext uri="{FF2B5EF4-FFF2-40B4-BE49-F238E27FC236}">
                  <a16:creationId xmlns:a16="http://schemas.microsoft.com/office/drawing/2014/main" id="{79905F21-7F2C-8F4F-A1C2-75E319F1C3A2}"/>
                </a:ext>
              </a:extLst>
            </p:cNvPr>
            <p:cNvSpPr/>
            <p:nvPr/>
          </p:nvSpPr>
          <p:spPr>
            <a:xfrm>
              <a:off x="624431" y="4765638"/>
              <a:ext cx="3737789" cy="251820"/>
            </a:xfrm>
            <a:prstGeom prst="rect">
              <a:avLst/>
            </a:prstGeom>
          </p:spPr>
          <p:txBody>
            <a:bodyPr wrap="square">
              <a:spAutoFit/>
            </a:bodyPr>
            <a:lstStyle/>
            <a:p>
              <a:r>
                <a:rPr lang="en-US" sz="1200" dirty="0"/>
                <a:t>Bank Account Details *:</a:t>
              </a:r>
            </a:p>
          </p:txBody>
        </p:sp>
        <p:sp>
          <p:nvSpPr>
            <p:cNvPr id="142" name="Rectangle 141">
              <a:extLst>
                <a:ext uri="{FF2B5EF4-FFF2-40B4-BE49-F238E27FC236}">
                  <a16:creationId xmlns:a16="http://schemas.microsoft.com/office/drawing/2014/main" id="{BA8916C2-F5F1-C042-9B5B-FFE6395DEFF4}"/>
                </a:ext>
              </a:extLst>
            </p:cNvPr>
            <p:cNvSpPr/>
            <p:nvPr/>
          </p:nvSpPr>
          <p:spPr>
            <a:xfrm>
              <a:off x="1307725" y="5638358"/>
              <a:ext cx="5375567"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Bank Address line 1</a:t>
              </a:r>
            </a:p>
          </p:txBody>
        </p:sp>
        <p:sp>
          <p:nvSpPr>
            <p:cNvPr id="143" name="Rectangle 142">
              <a:extLst>
                <a:ext uri="{FF2B5EF4-FFF2-40B4-BE49-F238E27FC236}">
                  <a16:creationId xmlns:a16="http://schemas.microsoft.com/office/drawing/2014/main" id="{07F68750-C6C4-334B-8ED9-4674AA9BABC4}"/>
                </a:ext>
              </a:extLst>
            </p:cNvPr>
            <p:cNvSpPr/>
            <p:nvPr/>
          </p:nvSpPr>
          <p:spPr>
            <a:xfrm>
              <a:off x="1304710" y="5961813"/>
              <a:ext cx="5359347"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Bank Address line 2</a:t>
              </a:r>
            </a:p>
          </p:txBody>
        </p:sp>
        <p:sp>
          <p:nvSpPr>
            <p:cNvPr id="144" name="Rectangle 143">
              <a:extLst>
                <a:ext uri="{FF2B5EF4-FFF2-40B4-BE49-F238E27FC236}">
                  <a16:creationId xmlns:a16="http://schemas.microsoft.com/office/drawing/2014/main" id="{AEDF0DFC-5283-D74A-903C-06EB8A80F49B}"/>
                </a:ext>
              </a:extLst>
            </p:cNvPr>
            <p:cNvSpPr/>
            <p:nvPr/>
          </p:nvSpPr>
          <p:spPr>
            <a:xfrm>
              <a:off x="1304710" y="6285343"/>
              <a:ext cx="3407933"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Country (should be same as profile info)</a:t>
              </a:r>
            </a:p>
          </p:txBody>
        </p:sp>
        <p:sp>
          <p:nvSpPr>
            <p:cNvPr id="145" name="Rectangle 144">
              <a:extLst>
                <a:ext uri="{FF2B5EF4-FFF2-40B4-BE49-F238E27FC236}">
                  <a16:creationId xmlns:a16="http://schemas.microsoft.com/office/drawing/2014/main" id="{63E06C78-E7A9-4640-B72D-23FC9550DEB0}"/>
                </a:ext>
              </a:extLst>
            </p:cNvPr>
            <p:cNvSpPr/>
            <p:nvPr/>
          </p:nvSpPr>
          <p:spPr>
            <a:xfrm>
              <a:off x="4777974" y="6294268"/>
              <a:ext cx="1846655"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State / Province</a:t>
              </a:r>
            </a:p>
          </p:txBody>
        </p:sp>
        <p:sp>
          <p:nvSpPr>
            <p:cNvPr id="146" name="Rectangle 145">
              <a:extLst>
                <a:ext uri="{FF2B5EF4-FFF2-40B4-BE49-F238E27FC236}">
                  <a16:creationId xmlns:a16="http://schemas.microsoft.com/office/drawing/2014/main" id="{42ABBB57-F9CD-B748-8D8C-89969D2629C1}"/>
                </a:ext>
              </a:extLst>
            </p:cNvPr>
            <p:cNvSpPr/>
            <p:nvPr/>
          </p:nvSpPr>
          <p:spPr>
            <a:xfrm>
              <a:off x="1304710" y="6590654"/>
              <a:ext cx="1838545"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City</a:t>
              </a:r>
            </a:p>
          </p:txBody>
        </p:sp>
        <p:sp>
          <p:nvSpPr>
            <p:cNvPr id="147" name="Rectangle 146">
              <a:extLst>
                <a:ext uri="{FF2B5EF4-FFF2-40B4-BE49-F238E27FC236}">
                  <a16:creationId xmlns:a16="http://schemas.microsoft.com/office/drawing/2014/main" id="{644EA4FF-712B-414B-B139-9E3CA3B63409}"/>
                </a:ext>
              </a:extLst>
            </p:cNvPr>
            <p:cNvSpPr/>
            <p:nvPr/>
          </p:nvSpPr>
          <p:spPr>
            <a:xfrm>
              <a:off x="3206624" y="6590654"/>
              <a:ext cx="1838545"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Zip / Postal Code</a:t>
              </a:r>
            </a:p>
          </p:txBody>
        </p:sp>
        <p:sp>
          <p:nvSpPr>
            <p:cNvPr id="158" name="Rectangle 157">
              <a:extLst>
                <a:ext uri="{FF2B5EF4-FFF2-40B4-BE49-F238E27FC236}">
                  <a16:creationId xmlns:a16="http://schemas.microsoft.com/office/drawing/2014/main" id="{BACC8910-9CDB-4249-A81B-F9FCCA7202DF}"/>
                </a:ext>
              </a:extLst>
            </p:cNvPr>
            <p:cNvSpPr/>
            <p:nvPr/>
          </p:nvSpPr>
          <p:spPr>
            <a:xfrm>
              <a:off x="3095540" y="5314608"/>
              <a:ext cx="1635941"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Branch ID</a:t>
              </a:r>
            </a:p>
          </p:txBody>
        </p:sp>
        <p:sp>
          <p:nvSpPr>
            <p:cNvPr id="159" name="Rectangle 158">
              <a:extLst>
                <a:ext uri="{FF2B5EF4-FFF2-40B4-BE49-F238E27FC236}">
                  <a16:creationId xmlns:a16="http://schemas.microsoft.com/office/drawing/2014/main" id="{6B29A6B6-ABAD-E449-8B30-2E127DCCE407}"/>
                </a:ext>
              </a:extLst>
            </p:cNvPr>
            <p:cNvSpPr/>
            <p:nvPr/>
          </p:nvSpPr>
          <p:spPr>
            <a:xfrm>
              <a:off x="1307725" y="5314903"/>
              <a:ext cx="1677564"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Institution #</a:t>
              </a:r>
            </a:p>
          </p:txBody>
        </p:sp>
      </p:grpSp>
      <p:grpSp>
        <p:nvGrpSpPr>
          <p:cNvPr id="24" name="Group 23">
            <a:extLst>
              <a:ext uri="{FF2B5EF4-FFF2-40B4-BE49-F238E27FC236}">
                <a16:creationId xmlns:a16="http://schemas.microsoft.com/office/drawing/2014/main" id="{F034D7A2-7D17-B844-B78F-382EA2044ACC}"/>
              </a:ext>
            </a:extLst>
          </p:cNvPr>
          <p:cNvGrpSpPr/>
          <p:nvPr/>
        </p:nvGrpSpPr>
        <p:grpSpPr>
          <a:xfrm>
            <a:off x="629810" y="1214984"/>
            <a:ext cx="5588000" cy="1464896"/>
            <a:chOff x="2773880" y="1275200"/>
            <a:chExt cx="5588000" cy="1464896"/>
          </a:xfrm>
        </p:grpSpPr>
        <p:pic>
          <p:nvPicPr>
            <p:cNvPr id="22" name="Picture 21">
              <a:extLst>
                <a:ext uri="{FF2B5EF4-FFF2-40B4-BE49-F238E27FC236}">
                  <a16:creationId xmlns:a16="http://schemas.microsoft.com/office/drawing/2014/main" id="{904F69EC-3DB6-6440-8B83-B43BF5AA672F}"/>
                </a:ext>
              </a:extLst>
            </p:cNvPr>
            <p:cNvPicPr>
              <a:picLocks noChangeAspect="1"/>
            </p:cNvPicPr>
            <p:nvPr/>
          </p:nvPicPr>
          <p:blipFill>
            <a:blip r:embed="rId5"/>
            <a:stretch>
              <a:fillRect/>
            </a:stretch>
          </p:blipFill>
          <p:spPr>
            <a:xfrm>
              <a:off x="2773880" y="1914596"/>
              <a:ext cx="5588000" cy="825500"/>
            </a:xfrm>
            <a:prstGeom prst="rect">
              <a:avLst/>
            </a:prstGeom>
          </p:spPr>
        </p:pic>
        <p:pic>
          <p:nvPicPr>
            <p:cNvPr id="23" name="Picture 22">
              <a:extLst>
                <a:ext uri="{FF2B5EF4-FFF2-40B4-BE49-F238E27FC236}">
                  <a16:creationId xmlns:a16="http://schemas.microsoft.com/office/drawing/2014/main" id="{3C4F4A2F-EA1A-B54C-95F9-FFA36DC3EC9C}"/>
                </a:ext>
              </a:extLst>
            </p:cNvPr>
            <p:cNvPicPr>
              <a:picLocks noChangeAspect="1"/>
            </p:cNvPicPr>
            <p:nvPr/>
          </p:nvPicPr>
          <p:blipFill>
            <a:blip r:embed="rId6"/>
            <a:stretch>
              <a:fillRect/>
            </a:stretch>
          </p:blipFill>
          <p:spPr>
            <a:xfrm>
              <a:off x="2773880" y="1275200"/>
              <a:ext cx="1828800" cy="571500"/>
            </a:xfrm>
            <a:prstGeom prst="rect">
              <a:avLst/>
            </a:prstGeom>
          </p:spPr>
        </p:pic>
        <p:sp>
          <p:nvSpPr>
            <p:cNvPr id="165" name="Rectangle 164">
              <a:extLst>
                <a:ext uri="{FF2B5EF4-FFF2-40B4-BE49-F238E27FC236}">
                  <a16:creationId xmlns:a16="http://schemas.microsoft.com/office/drawing/2014/main" id="{84199E8D-49E7-EF41-9B1A-352AF8117A5C}"/>
                </a:ext>
              </a:extLst>
            </p:cNvPr>
            <p:cNvSpPr/>
            <p:nvPr/>
          </p:nvSpPr>
          <p:spPr>
            <a:xfrm>
              <a:off x="2901160" y="1414699"/>
              <a:ext cx="1556539" cy="307777"/>
            </a:xfrm>
            <a:prstGeom prst="rect">
              <a:avLst/>
            </a:prstGeom>
            <a:solidFill>
              <a:srgbClr val="3B8DBE"/>
            </a:solidFill>
          </p:spPr>
          <p:txBody>
            <a:bodyPr wrap="square">
              <a:spAutoFit/>
            </a:bodyPr>
            <a:lstStyle/>
            <a:p>
              <a:pPr algn="ctr"/>
              <a:r>
                <a:rPr lang="en-US" sz="1400" b="1" dirty="0">
                  <a:solidFill>
                    <a:schemeClr val="bg1"/>
                  </a:solidFill>
                </a:rPr>
                <a:t>Choose Customer</a:t>
              </a:r>
            </a:p>
          </p:txBody>
        </p:sp>
      </p:grpSp>
      <p:pic>
        <p:nvPicPr>
          <p:cNvPr id="2" name="Picture 1">
            <a:extLst>
              <a:ext uri="{FF2B5EF4-FFF2-40B4-BE49-F238E27FC236}">
                <a16:creationId xmlns:a16="http://schemas.microsoft.com/office/drawing/2014/main" id="{3928A32D-9864-3241-8E72-CBAEA8CF5168}"/>
              </a:ext>
            </a:extLst>
          </p:cNvPr>
          <p:cNvPicPr>
            <a:picLocks noChangeAspect="1"/>
          </p:cNvPicPr>
          <p:nvPr/>
        </p:nvPicPr>
        <p:blipFill>
          <a:blip r:embed="rId7"/>
          <a:stretch>
            <a:fillRect/>
          </a:stretch>
        </p:blipFill>
        <p:spPr>
          <a:xfrm>
            <a:off x="3416300" y="730250"/>
            <a:ext cx="5359400" cy="5397500"/>
          </a:xfrm>
          <a:prstGeom prst="rect">
            <a:avLst/>
          </a:prstGeom>
          <a:ln>
            <a:solidFill>
              <a:schemeClr val="tx1"/>
            </a:solidFill>
          </a:ln>
        </p:spPr>
      </p:pic>
      <p:cxnSp>
        <p:nvCxnSpPr>
          <p:cNvPr id="39" name="Straight Arrow Connector 38">
            <a:extLst>
              <a:ext uri="{FF2B5EF4-FFF2-40B4-BE49-F238E27FC236}">
                <a16:creationId xmlns:a16="http://schemas.microsoft.com/office/drawing/2014/main" id="{946EC599-47EB-8646-9AB5-0AC14599A6AB}"/>
              </a:ext>
            </a:extLst>
          </p:cNvPr>
          <p:cNvCxnSpPr>
            <a:cxnSpLocks/>
            <a:stCxn id="165" idx="3"/>
          </p:cNvCxnSpPr>
          <p:nvPr/>
        </p:nvCxnSpPr>
        <p:spPr>
          <a:xfrm>
            <a:off x="2313629" y="1508372"/>
            <a:ext cx="1520616" cy="6782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3743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47D98C-FA9A-4348-9BEF-FE10BA2EAC68}"/>
              </a:ext>
            </a:extLst>
          </p:cNvPr>
          <p:cNvPicPr>
            <a:picLocks noChangeAspect="1"/>
          </p:cNvPicPr>
          <p:nvPr/>
        </p:nvPicPr>
        <p:blipFill rotWithShape="1">
          <a:blip r:embed="rId2"/>
          <a:srcRect b="40879"/>
          <a:stretch/>
        </p:blipFill>
        <p:spPr>
          <a:xfrm>
            <a:off x="377831" y="310785"/>
            <a:ext cx="11185603" cy="2511057"/>
          </a:xfrm>
          <a:prstGeom prst="rect">
            <a:avLst/>
          </a:prstGeom>
        </p:spPr>
      </p:pic>
      <p:pic>
        <p:nvPicPr>
          <p:cNvPr id="85" name="Picture 84">
            <a:extLst>
              <a:ext uri="{FF2B5EF4-FFF2-40B4-BE49-F238E27FC236}">
                <a16:creationId xmlns:a16="http://schemas.microsoft.com/office/drawing/2014/main" id="{18346D5A-6D8B-AD43-8608-2C34F3E7488D}"/>
              </a:ext>
            </a:extLst>
          </p:cNvPr>
          <p:cNvPicPr>
            <a:picLocks noChangeAspect="1"/>
          </p:cNvPicPr>
          <p:nvPr/>
        </p:nvPicPr>
        <p:blipFill>
          <a:blip r:embed="rId3"/>
          <a:stretch>
            <a:fillRect/>
          </a:stretch>
        </p:blipFill>
        <p:spPr>
          <a:xfrm>
            <a:off x="426301" y="353985"/>
            <a:ext cx="11083636" cy="493873"/>
          </a:xfrm>
          <a:prstGeom prst="rect">
            <a:avLst/>
          </a:prstGeom>
        </p:spPr>
      </p:pic>
      <p:sp>
        <p:nvSpPr>
          <p:cNvPr id="91" name="Rectangle 90">
            <a:extLst>
              <a:ext uri="{FF2B5EF4-FFF2-40B4-BE49-F238E27FC236}">
                <a16:creationId xmlns:a16="http://schemas.microsoft.com/office/drawing/2014/main" id="{66C5F25F-2150-A641-8338-8EFDF52D8016}"/>
              </a:ext>
            </a:extLst>
          </p:cNvPr>
          <p:cNvSpPr/>
          <p:nvPr/>
        </p:nvSpPr>
        <p:spPr>
          <a:xfrm>
            <a:off x="395129" y="868717"/>
            <a:ext cx="11083636" cy="58126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ectangle 136">
            <a:extLst>
              <a:ext uri="{FF2B5EF4-FFF2-40B4-BE49-F238E27FC236}">
                <a16:creationId xmlns:a16="http://schemas.microsoft.com/office/drawing/2014/main" id="{87447027-7096-DC47-ADEF-797932E63D4E}"/>
              </a:ext>
            </a:extLst>
          </p:cNvPr>
          <p:cNvSpPr/>
          <p:nvPr/>
        </p:nvSpPr>
        <p:spPr>
          <a:xfrm>
            <a:off x="808458" y="2873874"/>
            <a:ext cx="2567893" cy="369332"/>
          </a:xfrm>
          <a:prstGeom prst="rect">
            <a:avLst/>
          </a:prstGeom>
        </p:spPr>
        <p:txBody>
          <a:bodyPr wrap="square">
            <a:spAutoFit/>
          </a:bodyPr>
          <a:lstStyle/>
          <a:p>
            <a:r>
              <a:rPr lang="en-US" dirty="0"/>
              <a:t>Driver info</a:t>
            </a:r>
          </a:p>
        </p:txBody>
      </p:sp>
      <p:cxnSp>
        <p:nvCxnSpPr>
          <p:cNvPr id="10" name="Straight Connector 9">
            <a:extLst>
              <a:ext uri="{FF2B5EF4-FFF2-40B4-BE49-F238E27FC236}">
                <a16:creationId xmlns:a16="http://schemas.microsoft.com/office/drawing/2014/main" id="{6FACADD9-127B-9C48-B233-6B01FA0CA749}"/>
              </a:ext>
            </a:extLst>
          </p:cNvPr>
          <p:cNvCxnSpPr>
            <a:cxnSpLocks/>
          </p:cNvCxnSpPr>
          <p:nvPr/>
        </p:nvCxnSpPr>
        <p:spPr>
          <a:xfrm>
            <a:off x="362322" y="3285028"/>
            <a:ext cx="1110416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835A271-BDC4-3546-B227-4071658F02BC}"/>
              </a:ext>
            </a:extLst>
          </p:cNvPr>
          <p:cNvPicPr>
            <a:picLocks noChangeAspect="1"/>
          </p:cNvPicPr>
          <p:nvPr/>
        </p:nvPicPr>
        <p:blipFill>
          <a:blip r:embed="rId4"/>
          <a:stretch>
            <a:fillRect/>
          </a:stretch>
        </p:blipFill>
        <p:spPr>
          <a:xfrm>
            <a:off x="478257" y="2925190"/>
            <a:ext cx="330200" cy="266700"/>
          </a:xfrm>
          <a:prstGeom prst="rect">
            <a:avLst/>
          </a:prstGeom>
        </p:spPr>
      </p:pic>
      <p:grpSp>
        <p:nvGrpSpPr>
          <p:cNvPr id="148" name="Group 147">
            <a:extLst>
              <a:ext uri="{FF2B5EF4-FFF2-40B4-BE49-F238E27FC236}">
                <a16:creationId xmlns:a16="http://schemas.microsoft.com/office/drawing/2014/main" id="{6B88FCBF-8578-F342-B259-C59C84E8F037}"/>
              </a:ext>
            </a:extLst>
          </p:cNvPr>
          <p:cNvGrpSpPr/>
          <p:nvPr/>
        </p:nvGrpSpPr>
        <p:grpSpPr>
          <a:xfrm>
            <a:off x="903610" y="3336344"/>
            <a:ext cx="6267714" cy="529271"/>
            <a:chOff x="1066981" y="1486360"/>
            <a:chExt cx="6267714" cy="529271"/>
          </a:xfrm>
        </p:grpSpPr>
        <p:sp>
          <p:nvSpPr>
            <p:cNvPr id="149" name="Rectangle 148">
              <a:extLst>
                <a:ext uri="{FF2B5EF4-FFF2-40B4-BE49-F238E27FC236}">
                  <a16:creationId xmlns:a16="http://schemas.microsoft.com/office/drawing/2014/main" id="{5BB599D2-69D3-4A46-A449-D374652DA9AD}"/>
                </a:ext>
              </a:extLst>
            </p:cNvPr>
            <p:cNvSpPr/>
            <p:nvPr/>
          </p:nvSpPr>
          <p:spPr>
            <a:xfrm>
              <a:off x="5572509" y="1764195"/>
              <a:ext cx="1762186"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Vehicle Insurance #</a:t>
              </a:r>
            </a:p>
          </p:txBody>
        </p:sp>
        <p:sp>
          <p:nvSpPr>
            <p:cNvPr id="150" name="Rectangle 149">
              <a:extLst>
                <a:ext uri="{FF2B5EF4-FFF2-40B4-BE49-F238E27FC236}">
                  <a16:creationId xmlns:a16="http://schemas.microsoft.com/office/drawing/2014/main" id="{0353A337-0DAE-8941-BB29-C97DAEAAE87F}"/>
                </a:ext>
              </a:extLst>
            </p:cNvPr>
            <p:cNvSpPr/>
            <p:nvPr/>
          </p:nvSpPr>
          <p:spPr>
            <a:xfrm>
              <a:off x="4177559" y="1768896"/>
              <a:ext cx="1311536"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Vehicle plate #</a:t>
              </a:r>
            </a:p>
          </p:txBody>
        </p:sp>
        <p:sp>
          <p:nvSpPr>
            <p:cNvPr id="151" name="Rectangle 150">
              <a:extLst>
                <a:ext uri="{FF2B5EF4-FFF2-40B4-BE49-F238E27FC236}">
                  <a16:creationId xmlns:a16="http://schemas.microsoft.com/office/drawing/2014/main" id="{4B153563-E19D-0342-8E15-DDA7099FFAF9}"/>
                </a:ext>
              </a:extLst>
            </p:cNvPr>
            <p:cNvSpPr/>
            <p:nvPr/>
          </p:nvSpPr>
          <p:spPr>
            <a:xfrm>
              <a:off x="3164154" y="1753175"/>
              <a:ext cx="917032"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License #</a:t>
              </a:r>
            </a:p>
          </p:txBody>
        </p:sp>
        <p:sp>
          <p:nvSpPr>
            <p:cNvPr id="152" name="Rectangle 151">
              <a:extLst>
                <a:ext uri="{FF2B5EF4-FFF2-40B4-BE49-F238E27FC236}">
                  <a16:creationId xmlns:a16="http://schemas.microsoft.com/office/drawing/2014/main" id="{F3261445-67B5-AE43-AA36-6AF4A5AC3A56}"/>
                </a:ext>
              </a:extLst>
            </p:cNvPr>
            <p:cNvSpPr/>
            <p:nvPr/>
          </p:nvSpPr>
          <p:spPr>
            <a:xfrm>
              <a:off x="1066981" y="1486360"/>
              <a:ext cx="2704435" cy="276999"/>
            </a:xfrm>
            <a:prstGeom prst="rect">
              <a:avLst/>
            </a:prstGeom>
          </p:spPr>
          <p:txBody>
            <a:bodyPr wrap="square">
              <a:spAutoFit/>
            </a:bodyPr>
            <a:lstStyle/>
            <a:p>
              <a:r>
                <a:rPr lang="en-US" sz="1200" dirty="0"/>
                <a:t>Vehicle </a:t>
              </a:r>
              <a:r>
                <a:rPr lang="en-US" sz="1200" dirty="0">
                  <a:solidFill>
                    <a:schemeClr val="tx1"/>
                  </a:solidFill>
                </a:rPr>
                <a:t>License *: </a:t>
              </a:r>
              <a:endParaRPr lang="en-US" sz="1200" dirty="0"/>
            </a:p>
          </p:txBody>
        </p:sp>
        <p:sp>
          <p:nvSpPr>
            <p:cNvPr id="153" name="Rectangle 152">
              <a:extLst>
                <a:ext uri="{FF2B5EF4-FFF2-40B4-BE49-F238E27FC236}">
                  <a16:creationId xmlns:a16="http://schemas.microsoft.com/office/drawing/2014/main" id="{0F650BFA-0CDF-FF42-BAC8-35E882D201BD}"/>
                </a:ext>
              </a:extLst>
            </p:cNvPr>
            <p:cNvSpPr/>
            <p:nvPr/>
          </p:nvSpPr>
          <p:spPr>
            <a:xfrm>
              <a:off x="1754129" y="1751081"/>
              <a:ext cx="1330140"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Vehicle Type</a:t>
              </a:r>
            </a:p>
          </p:txBody>
        </p:sp>
      </p:grpSp>
      <p:grpSp>
        <p:nvGrpSpPr>
          <p:cNvPr id="154" name="Group 153">
            <a:extLst>
              <a:ext uri="{FF2B5EF4-FFF2-40B4-BE49-F238E27FC236}">
                <a16:creationId xmlns:a16="http://schemas.microsoft.com/office/drawing/2014/main" id="{4978A715-76DF-624D-91E4-F049CBC01EB9}"/>
              </a:ext>
            </a:extLst>
          </p:cNvPr>
          <p:cNvGrpSpPr/>
          <p:nvPr/>
        </p:nvGrpSpPr>
        <p:grpSpPr>
          <a:xfrm>
            <a:off x="904987" y="3888102"/>
            <a:ext cx="5308297" cy="518131"/>
            <a:chOff x="1607807" y="2290961"/>
            <a:chExt cx="5308297" cy="518131"/>
          </a:xfrm>
        </p:grpSpPr>
        <p:sp>
          <p:nvSpPr>
            <p:cNvPr id="155" name="Rectangle 154">
              <a:extLst>
                <a:ext uri="{FF2B5EF4-FFF2-40B4-BE49-F238E27FC236}">
                  <a16:creationId xmlns:a16="http://schemas.microsoft.com/office/drawing/2014/main" id="{D9BB3007-9195-534C-979B-357FF2AA81F1}"/>
                </a:ext>
              </a:extLst>
            </p:cNvPr>
            <p:cNvSpPr/>
            <p:nvPr/>
          </p:nvSpPr>
          <p:spPr>
            <a:xfrm>
              <a:off x="2293578" y="2560143"/>
              <a:ext cx="2690297" cy="241918"/>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Social Insurance Number / National ID #</a:t>
              </a:r>
            </a:p>
          </p:txBody>
        </p:sp>
        <p:sp>
          <p:nvSpPr>
            <p:cNvPr id="156" name="Rectangle 155">
              <a:extLst>
                <a:ext uri="{FF2B5EF4-FFF2-40B4-BE49-F238E27FC236}">
                  <a16:creationId xmlns:a16="http://schemas.microsoft.com/office/drawing/2014/main" id="{74308BDB-48E1-2B43-BD07-8314F535A98C}"/>
                </a:ext>
              </a:extLst>
            </p:cNvPr>
            <p:cNvSpPr/>
            <p:nvPr/>
          </p:nvSpPr>
          <p:spPr>
            <a:xfrm>
              <a:off x="1607807" y="2290961"/>
              <a:ext cx="3737789" cy="277002"/>
            </a:xfrm>
            <a:prstGeom prst="rect">
              <a:avLst/>
            </a:prstGeom>
          </p:spPr>
          <p:txBody>
            <a:bodyPr wrap="square">
              <a:spAutoFit/>
            </a:bodyPr>
            <a:lstStyle/>
            <a:p>
              <a:r>
                <a:rPr lang="en-US" sz="1200" dirty="0"/>
                <a:t>Work Authorization Details *:</a:t>
              </a:r>
            </a:p>
          </p:txBody>
        </p:sp>
        <p:sp>
          <p:nvSpPr>
            <p:cNvPr id="157" name="Rectangle 156">
              <a:extLst>
                <a:ext uri="{FF2B5EF4-FFF2-40B4-BE49-F238E27FC236}">
                  <a16:creationId xmlns:a16="http://schemas.microsoft.com/office/drawing/2014/main" id="{7A5EFAC0-F375-BA45-918C-6C7B7490470B}"/>
                </a:ext>
              </a:extLst>
            </p:cNvPr>
            <p:cNvSpPr/>
            <p:nvPr/>
          </p:nvSpPr>
          <p:spPr>
            <a:xfrm>
              <a:off x="5069449" y="2546206"/>
              <a:ext cx="1846655" cy="26288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Background Check Status</a:t>
              </a:r>
            </a:p>
          </p:txBody>
        </p:sp>
      </p:grpSp>
      <p:grpSp>
        <p:nvGrpSpPr>
          <p:cNvPr id="21" name="Group 20">
            <a:extLst>
              <a:ext uri="{FF2B5EF4-FFF2-40B4-BE49-F238E27FC236}">
                <a16:creationId xmlns:a16="http://schemas.microsoft.com/office/drawing/2014/main" id="{6EAC4720-6106-2F42-9A2B-7AA632A1266B}"/>
              </a:ext>
            </a:extLst>
          </p:cNvPr>
          <p:cNvGrpSpPr/>
          <p:nvPr/>
        </p:nvGrpSpPr>
        <p:grpSpPr>
          <a:xfrm>
            <a:off x="904986" y="4464274"/>
            <a:ext cx="6058861" cy="2071751"/>
            <a:chOff x="624431" y="4765638"/>
            <a:chExt cx="6058861" cy="2071751"/>
          </a:xfrm>
        </p:grpSpPr>
        <p:sp>
          <p:nvSpPr>
            <p:cNvPr id="138" name="Rectangle 137">
              <a:extLst>
                <a:ext uri="{FF2B5EF4-FFF2-40B4-BE49-F238E27FC236}">
                  <a16:creationId xmlns:a16="http://schemas.microsoft.com/office/drawing/2014/main" id="{F90820CC-487C-5D4D-ADBD-D2843E188766}"/>
                </a:ext>
              </a:extLst>
            </p:cNvPr>
            <p:cNvSpPr/>
            <p:nvPr/>
          </p:nvSpPr>
          <p:spPr>
            <a:xfrm>
              <a:off x="1307725" y="5014148"/>
              <a:ext cx="2032579"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Bank Name</a:t>
              </a:r>
            </a:p>
          </p:txBody>
        </p:sp>
        <p:sp>
          <p:nvSpPr>
            <p:cNvPr id="139" name="Rectangle 138">
              <a:extLst>
                <a:ext uri="{FF2B5EF4-FFF2-40B4-BE49-F238E27FC236}">
                  <a16:creationId xmlns:a16="http://schemas.microsoft.com/office/drawing/2014/main" id="{37693CC2-1BB3-E545-8074-F967F7B0C5A2}"/>
                </a:ext>
              </a:extLst>
            </p:cNvPr>
            <p:cNvSpPr/>
            <p:nvPr/>
          </p:nvSpPr>
          <p:spPr>
            <a:xfrm>
              <a:off x="3418895" y="5017869"/>
              <a:ext cx="3247440"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Bank Account Type (</a:t>
              </a:r>
              <a:r>
                <a:rPr lang="en-US" sz="1200" dirty="0" err="1">
                  <a:solidFill>
                    <a:schemeClr val="tx1"/>
                  </a:solidFill>
                </a:rPr>
                <a:t>Chequing</a:t>
              </a:r>
              <a:r>
                <a:rPr lang="en-US" sz="1200" dirty="0">
                  <a:solidFill>
                    <a:schemeClr val="tx1"/>
                  </a:solidFill>
                </a:rPr>
                <a:t> or Saving)</a:t>
              </a:r>
            </a:p>
          </p:txBody>
        </p:sp>
        <p:sp>
          <p:nvSpPr>
            <p:cNvPr id="140" name="Rectangle 139">
              <a:extLst>
                <a:ext uri="{FF2B5EF4-FFF2-40B4-BE49-F238E27FC236}">
                  <a16:creationId xmlns:a16="http://schemas.microsoft.com/office/drawing/2014/main" id="{43B4AAD4-0FD0-364D-9EE1-44E6C65C92DB}"/>
                </a:ext>
              </a:extLst>
            </p:cNvPr>
            <p:cNvSpPr/>
            <p:nvPr/>
          </p:nvSpPr>
          <p:spPr>
            <a:xfrm>
              <a:off x="4841732" y="5314608"/>
              <a:ext cx="1822325"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Account #</a:t>
              </a:r>
            </a:p>
          </p:txBody>
        </p:sp>
        <p:sp>
          <p:nvSpPr>
            <p:cNvPr id="141" name="Rectangle 140">
              <a:extLst>
                <a:ext uri="{FF2B5EF4-FFF2-40B4-BE49-F238E27FC236}">
                  <a16:creationId xmlns:a16="http://schemas.microsoft.com/office/drawing/2014/main" id="{79905F21-7F2C-8F4F-A1C2-75E319F1C3A2}"/>
                </a:ext>
              </a:extLst>
            </p:cNvPr>
            <p:cNvSpPr/>
            <p:nvPr/>
          </p:nvSpPr>
          <p:spPr>
            <a:xfrm>
              <a:off x="624431" y="4765638"/>
              <a:ext cx="3737789" cy="251820"/>
            </a:xfrm>
            <a:prstGeom prst="rect">
              <a:avLst/>
            </a:prstGeom>
          </p:spPr>
          <p:txBody>
            <a:bodyPr wrap="square">
              <a:spAutoFit/>
            </a:bodyPr>
            <a:lstStyle/>
            <a:p>
              <a:r>
                <a:rPr lang="en-US" sz="1200" dirty="0"/>
                <a:t>Bank Account Details *:</a:t>
              </a:r>
            </a:p>
          </p:txBody>
        </p:sp>
        <p:sp>
          <p:nvSpPr>
            <p:cNvPr id="142" name="Rectangle 141">
              <a:extLst>
                <a:ext uri="{FF2B5EF4-FFF2-40B4-BE49-F238E27FC236}">
                  <a16:creationId xmlns:a16="http://schemas.microsoft.com/office/drawing/2014/main" id="{BA8916C2-F5F1-C042-9B5B-FFE6395DEFF4}"/>
                </a:ext>
              </a:extLst>
            </p:cNvPr>
            <p:cNvSpPr/>
            <p:nvPr/>
          </p:nvSpPr>
          <p:spPr>
            <a:xfrm>
              <a:off x="1307725" y="5638358"/>
              <a:ext cx="5375567"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Bank Address line 1</a:t>
              </a:r>
            </a:p>
          </p:txBody>
        </p:sp>
        <p:sp>
          <p:nvSpPr>
            <p:cNvPr id="143" name="Rectangle 142">
              <a:extLst>
                <a:ext uri="{FF2B5EF4-FFF2-40B4-BE49-F238E27FC236}">
                  <a16:creationId xmlns:a16="http://schemas.microsoft.com/office/drawing/2014/main" id="{07F68750-C6C4-334B-8ED9-4674AA9BABC4}"/>
                </a:ext>
              </a:extLst>
            </p:cNvPr>
            <p:cNvSpPr/>
            <p:nvPr/>
          </p:nvSpPr>
          <p:spPr>
            <a:xfrm>
              <a:off x="1304710" y="5961813"/>
              <a:ext cx="5359347"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Bank Address line 2</a:t>
              </a:r>
            </a:p>
          </p:txBody>
        </p:sp>
        <p:sp>
          <p:nvSpPr>
            <p:cNvPr id="144" name="Rectangle 143">
              <a:extLst>
                <a:ext uri="{FF2B5EF4-FFF2-40B4-BE49-F238E27FC236}">
                  <a16:creationId xmlns:a16="http://schemas.microsoft.com/office/drawing/2014/main" id="{AEDF0DFC-5283-D74A-903C-06EB8A80F49B}"/>
                </a:ext>
              </a:extLst>
            </p:cNvPr>
            <p:cNvSpPr/>
            <p:nvPr/>
          </p:nvSpPr>
          <p:spPr>
            <a:xfrm>
              <a:off x="1304710" y="6285343"/>
              <a:ext cx="3407933"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Country (should be same as profile info)</a:t>
              </a:r>
            </a:p>
          </p:txBody>
        </p:sp>
        <p:sp>
          <p:nvSpPr>
            <p:cNvPr id="145" name="Rectangle 144">
              <a:extLst>
                <a:ext uri="{FF2B5EF4-FFF2-40B4-BE49-F238E27FC236}">
                  <a16:creationId xmlns:a16="http://schemas.microsoft.com/office/drawing/2014/main" id="{63E06C78-E7A9-4640-B72D-23FC9550DEB0}"/>
                </a:ext>
              </a:extLst>
            </p:cNvPr>
            <p:cNvSpPr/>
            <p:nvPr/>
          </p:nvSpPr>
          <p:spPr>
            <a:xfrm>
              <a:off x="4777974" y="6294268"/>
              <a:ext cx="1846655"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State / Province</a:t>
              </a:r>
            </a:p>
          </p:txBody>
        </p:sp>
        <p:sp>
          <p:nvSpPr>
            <p:cNvPr id="146" name="Rectangle 145">
              <a:extLst>
                <a:ext uri="{FF2B5EF4-FFF2-40B4-BE49-F238E27FC236}">
                  <a16:creationId xmlns:a16="http://schemas.microsoft.com/office/drawing/2014/main" id="{42ABBB57-F9CD-B748-8D8C-89969D2629C1}"/>
                </a:ext>
              </a:extLst>
            </p:cNvPr>
            <p:cNvSpPr/>
            <p:nvPr/>
          </p:nvSpPr>
          <p:spPr>
            <a:xfrm>
              <a:off x="1304710" y="6590654"/>
              <a:ext cx="1838545"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City</a:t>
              </a:r>
            </a:p>
          </p:txBody>
        </p:sp>
        <p:sp>
          <p:nvSpPr>
            <p:cNvPr id="147" name="Rectangle 146">
              <a:extLst>
                <a:ext uri="{FF2B5EF4-FFF2-40B4-BE49-F238E27FC236}">
                  <a16:creationId xmlns:a16="http://schemas.microsoft.com/office/drawing/2014/main" id="{644EA4FF-712B-414B-B139-9E3CA3B63409}"/>
                </a:ext>
              </a:extLst>
            </p:cNvPr>
            <p:cNvSpPr/>
            <p:nvPr/>
          </p:nvSpPr>
          <p:spPr>
            <a:xfrm>
              <a:off x="3206624" y="6590654"/>
              <a:ext cx="1838545"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Zip / Postal Code</a:t>
              </a:r>
            </a:p>
          </p:txBody>
        </p:sp>
        <p:sp>
          <p:nvSpPr>
            <p:cNvPr id="158" name="Rectangle 157">
              <a:extLst>
                <a:ext uri="{FF2B5EF4-FFF2-40B4-BE49-F238E27FC236}">
                  <a16:creationId xmlns:a16="http://schemas.microsoft.com/office/drawing/2014/main" id="{BACC8910-9CDB-4249-A81B-F9FCCA7202DF}"/>
                </a:ext>
              </a:extLst>
            </p:cNvPr>
            <p:cNvSpPr/>
            <p:nvPr/>
          </p:nvSpPr>
          <p:spPr>
            <a:xfrm>
              <a:off x="3095540" y="5314608"/>
              <a:ext cx="1635941"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Branch ID</a:t>
              </a:r>
            </a:p>
          </p:txBody>
        </p:sp>
        <p:sp>
          <p:nvSpPr>
            <p:cNvPr id="159" name="Rectangle 158">
              <a:extLst>
                <a:ext uri="{FF2B5EF4-FFF2-40B4-BE49-F238E27FC236}">
                  <a16:creationId xmlns:a16="http://schemas.microsoft.com/office/drawing/2014/main" id="{6B29A6B6-ABAD-E449-8B30-2E127DCCE407}"/>
                </a:ext>
              </a:extLst>
            </p:cNvPr>
            <p:cNvSpPr/>
            <p:nvPr/>
          </p:nvSpPr>
          <p:spPr>
            <a:xfrm>
              <a:off x="1307725" y="5314903"/>
              <a:ext cx="1677564" cy="246735"/>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solidFill>
                </a:rPr>
                <a:t>Institution #</a:t>
              </a:r>
            </a:p>
          </p:txBody>
        </p:sp>
      </p:grpSp>
      <p:grpSp>
        <p:nvGrpSpPr>
          <p:cNvPr id="24" name="Group 23">
            <a:extLst>
              <a:ext uri="{FF2B5EF4-FFF2-40B4-BE49-F238E27FC236}">
                <a16:creationId xmlns:a16="http://schemas.microsoft.com/office/drawing/2014/main" id="{F034D7A2-7D17-B844-B78F-382EA2044ACC}"/>
              </a:ext>
            </a:extLst>
          </p:cNvPr>
          <p:cNvGrpSpPr/>
          <p:nvPr/>
        </p:nvGrpSpPr>
        <p:grpSpPr>
          <a:xfrm>
            <a:off x="629810" y="1214984"/>
            <a:ext cx="5588000" cy="1464896"/>
            <a:chOff x="2773880" y="1275200"/>
            <a:chExt cx="5588000" cy="1464896"/>
          </a:xfrm>
        </p:grpSpPr>
        <p:pic>
          <p:nvPicPr>
            <p:cNvPr id="22" name="Picture 21">
              <a:extLst>
                <a:ext uri="{FF2B5EF4-FFF2-40B4-BE49-F238E27FC236}">
                  <a16:creationId xmlns:a16="http://schemas.microsoft.com/office/drawing/2014/main" id="{904F69EC-3DB6-6440-8B83-B43BF5AA672F}"/>
                </a:ext>
              </a:extLst>
            </p:cNvPr>
            <p:cNvPicPr>
              <a:picLocks noChangeAspect="1"/>
            </p:cNvPicPr>
            <p:nvPr/>
          </p:nvPicPr>
          <p:blipFill>
            <a:blip r:embed="rId5"/>
            <a:stretch>
              <a:fillRect/>
            </a:stretch>
          </p:blipFill>
          <p:spPr>
            <a:xfrm>
              <a:off x="2773880" y="1914596"/>
              <a:ext cx="5588000" cy="825500"/>
            </a:xfrm>
            <a:prstGeom prst="rect">
              <a:avLst/>
            </a:prstGeom>
          </p:spPr>
        </p:pic>
        <p:pic>
          <p:nvPicPr>
            <p:cNvPr id="23" name="Picture 22">
              <a:extLst>
                <a:ext uri="{FF2B5EF4-FFF2-40B4-BE49-F238E27FC236}">
                  <a16:creationId xmlns:a16="http://schemas.microsoft.com/office/drawing/2014/main" id="{3C4F4A2F-EA1A-B54C-95F9-FFA36DC3EC9C}"/>
                </a:ext>
              </a:extLst>
            </p:cNvPr>
            <p:cNvPicPr>
              <a:picLocks noChangeAspect="1"/>
            </p:cNvPicPr>
            <p:nvPr/>
          </p:nvPicPr>
          <p:blipFill>
            <a:blip r:embed="rId6"/>
            <a:stretch>
              <a:fillRect/>
            </a:stretch>
          </p:blipFill>
          <p:spPr>
            <a:xfrm>
              <a:off x="2773880" y="1275200"/>
              <a:ext cx="1828800" cy="571500"/>
            </a:xfrm>
            <a:prstGeom prst="rect">
              <a:avLst/>
            </a:prstGeom>
          </p:spPr>
        </p:pic>
        <p:sp>
          <p:nvSpPr>
            <p:cNvPr id="165" name="Rectangle 164">
              <a:extLst>
                <a:ext uri="{FF2B5EF4-FFF2-40B4-BE49-F238E27FC236}">
                  <a16:creationId xmlns:a16="http://schemas.microsoft.com/office/drawing/2014/main" id="{84199E8D-49E7-EF41-9B1A-352AF8117A5C}"/>
                </a:ext>
              </a:extLst>
            </p:cNvPr>
            <p:cNvSpPr/>
            <p:nvPr/>
          </p:nvSpPr>
          <p:spPr>
            <a:xfrm>
              <a:off x="2901160" y="1414699"/>
              <a:ext cx="1556539" cy="307777"/>
            </a:xfrm>
            <a:prstGeom prst="rect">
              <a:avLst/>
            </a:prstGeom>
            <a:solidFill>
              <a:srgbClr val="3B8DBE"/>
            </a:solidFill>
          </p:spPr>
          <p:txBody>
            <a:bodyPr wrap="square">
              <a:spAutoFit/>
            </a:bodyPr>
            <a:lstStyle/>
            <a:p>
              <a:pPr algn="ctr"/>
              <a:r>
                <a:rPr lang="en-US" sz="1400" b="1" dirty="0">
                  <a:solidFill>
                    <a:schemeClr val="bg1"/>
                  </a:solidFill>
                </a:rPr>
                <a:t>Choose Customer</a:t>
              </a:r>
            </a:p>
          </p:txBody>
        </p:sp>
      </p:grpSp>
      <p:sp>
        <p:nvSpPr>
          <p:cNvPr id="207" name="Rectangle 206">
            <a:extLst>
              <a:ext uri="{FF2B5EF4-FFF2-40B4-BE49-F238E27FC236}">
                <a16:creationId xmlns:a16="http://schemas.microsoft.com/office/drawing/2014/main" id="{D41C6FC3-8090-8144-A0AE-2C0C36F6579B}"/>
              </a:ext>
            </a:extLst>
          </p:cNvPr>
          <p:cNvSpPr/>
          <p:nvPr/>
        </p:nvSpPr>
        <p:spPr>
          <a:xfrm>
            <a:off x="7981869" y="2084355"/>
            <a:ext cx="3484622" cy="923330"/>
          </a:xfrm>
          <a:prstGeom prst="rect">
            <a:avLst/>
          </a:prstGeom>
        </p:spPr>
        <p:txBody>
          <a:bodyPr wrap="square">
            <a:spAutoFit/>
          </a:bodyPr>
          <a:lstStyle/>
          <a:p>
            <a:r>
              <a:rPr lang="en-US" dirty="0"/>
              <a:t>Driver info comes when we choose a customer and press the save button</a:t>
            </a:r>
          </a:p>
        </p:txBody>
      </p:sp>
      <p:sp>
        <p:nvSpPr>
          <p:cNvPr id="209" name="Rectangle 208">
            <a:extLst>
              <a:ext uri="{FF2B5EF4-FFF2-40B4-BE49-F238E27FC236}">
                <a16:creationId xmlns:a16="http://schemas.microsoft.com/office/drawing/2014/main" id="{7E266511-8EC1-5340-8DBA-64EA5CB27504}"/>
              </a:ext>
            </a:extLst>
          </p:cNvPr>
          <p:cNvSpPr/>
          <p:nvPr/>
        </p:nvSpPr>
        <p:spPr>
          <a:xfrm>
            <a:off x="6278076" y="4158436"/>
            <a:ext cx="1109949" cy="246221"/>
          </a:xfrm>
          <a:prstGeom prst="rect">
            <a:avLst/>
          </a:prstGeom>
          <a:solidFill>
            <a:srgbClr val="3B8DBE"/>
          </a:solidFill>
          <a:ln>
            <a:solidFill>
              <a:schemeClr val="bg1">
                <a:lumMod val="75000"/>
              </a:schemeClr>
            </a:solidFill>
          </a:ln>
        </p:spPr>
        <p:txBody>
          <a:bodyPr wrap="square">
            <a:spAutoFit/>
          </a:bodyPr>
          <a:lstStyle/>
          <a:p>
            <a:pPr algn="ctr"/>
            <a:r>
              <a:rPr lang="en-US" sz="1000" b="1" dirty="0">
                <a:solidFill>
                  <a:schemeClr val="bg1"/>
                </a:solidFill>
              </a:rPr>
              <a:t>Verify Externally</a:t>
            </a:r>
          </a:p>
        </p:txBody>
      </p:sp>
      <p:sp>
        <p:nvSpPr>
          <p:cNvPr id="210" name="TextBox 209">
            <a:extLst>
              <a:ext uri="{FF2B5EF4-FFF2-40B4-BE49-F238E27FC236}">
                <a16:creationId xmlns:a16="http://schemas.microsoft.com/office/drawing/2014/main" id="{237F2EF3-2B0F-2646-A039-587343534F0A}"/>
              </a:ext>
            </a:extLst>
          </p:cNvPr>
          <p:cNvSpPr txBox="1"/>
          <p:nvPr/>
        </p:nvSpPr>
        <p:spPr>
          <a:xfrm>
            <a:off x="478257" y="466438"/>
            <a:ext cx="2088384" cy="215444"/>
          </a:xfrm>
          <a:prstGeom prst="rect">
            <a:avLst/>
          </a:prstGeom>
          <a:solidFill>
            <a:srgbClr val="EDF1F5"/>
          </a:solidFill>
        </p:spPr>
        <p:txBody>
          <a:bodyPr wrap="square" lIns="0" tIns="0" rIns="0" bIns="0" rtlCol="0" anchor="ctr">
            <a:spAutoFit/>
          </a:bodyPr>
          <a:lstStyle/>
          <a:p>
            <a:r>
              <a:rPr lang="en-US" sz="1400" dirty="0">
                <a:solidFill>
                  <a:schemeClr val="tx1">
                    <a:lumMod val="95000"/>
                    <a:lumOff val="5000"/>
                  </a:schemeClr>
                </a:solidFill>
              </a:rPr>
              <a:t>Edit Driver– Customer Name</a:t>
            </a:r>
          </a:p>
        </p:txBody>
      </p:sp>
      <p:sp>
        <p:nvSpPr>
          <p:cNvPr id="211" name="Rectangle 210">
            <a:extLst>
              <a:ext uri="{FF2B5EF4-FFF2-40B4-BE49-F238E27FC236}">
                <a16:creationId xmlns:a16="http://schemas.microsoft.com/office/drawing/2014/main" id="{E869C0EE-F7A4-E140-B220-18393EE435F4}"/>
              </a:ext>
            </a:extLst>
          </p:cNvPr>
          <p:cNvSpPr/>
          <p:nvPr/>
        </p:nvSpPr>
        <p:spPr>
          <a:xfrm>
            <a:off x="8527068" y="3944568"/>
            <a:ext cx="3484622" cy="923330"/>
          </a:xfrm>
          <a:prstGeom prst="rect">
            <a:avLst/>
          </a:prstGeom>
        </p:spPr>
        <p:txBody>
          <a:bodyPr wrap="square">
            <a:spAutoFit/>
          </a:bodyPr>
          <a:lstStyle/>
          <a:p>
            <a:r>
              <a:rPr lang="en-US" dirty="0"/>
              <a:t>THIS NEEDS TO BE verified external websites for background checks like https://</a:t>
            </a:r>
            <a:r>
              <a:rPr lang="en-US" dirty="0" err="1"/>
              <a:t>checkr.com</a:t>
            </a:r>
            <a:r>
              <a:rPr lang="en-US" dirty="0"/>
              <a:t>/</a:t>
            </a:r>
          </a:p>
        </p:txBody>
      </p:sp>
      <p:cxnSp>
        <p:nvCxnSpPr>
          <p:cNvPr id="37" name="Straight Arrow Connector 36">
            <a:extLst>
              <a:ext uri="{FF2B5EF4-FFF2-40B4-BE49-F238E27FC236}">
                <a16:creationId xmlns:a16="http://schemas.microsoft.com/office/drawing/2014/main" id="{7A12BD31-381E-DF4C-9B65-F96C0ACF75E0}"/>
              </a:ext>
            </a:extLst>
          </p:cNvPr>
          <p:cNvCxnSpPr>
            <a:endCxn id="209" idx="3"/>
          </p:cNvCxnSpPr>
          <p:nvPr/>
        </p:nvCxnSpPr>
        <p:spPr>
          <a:xfrm flipH="1" flipV="1">
            <a:off x="7388025" y="4281547"/>
            <a:ext cx="1226250" cy="1176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52299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47D98C-FA9A-4348-9BEF-FE10BA2EAC68}"/>
              </a:ext>
            </a:extLst>
          </p:cNvPr>
          <p:cNvPicPr>
            <a:picLocks noChangeAspect="1"/>
          </p:cNvPicPr>
          <p:nvPr/>
        </p:nvPicPr>
        <p:blipFill rotWithShape="1">
          <a:blip r:embed="rId2"/>
          <a:srcRect b="40879"/>
          <a:stretch/>
        </p:blipFill>
        <p:spPr>
          <a:xfrm>
            <a:off x="377831" y="82182"/>
            <a:ext cx="11185603" cy="6630343"/>
          </a:xfrm>
          <a:prstGeom prst="rect">
            <a:avLst/>
          </a:prstGeom>
        </p:spPr>
      </p:pic>
      <p:pic>
        <p:nvPicPr>
          <p:cNvPr id="85" name="Picture 84">
            <a:extLst>
              <a:ext uri="{FF2B5EF4-FFF2-40B4-BE49-F238E27FC236}">
                <a16:creationId xmlns:a16="http://schemas.microsoft.com/office/drawing/2014/main" id="{18346D5A-6D8B-AD43-8608-2C34F3E7488D}"/>
              </a:ext>
            </a:extLst>
          </p:cNvPr>
          <p:cNvPicPr>
            <a:picLocks noChangeAspect="1"/>
          </p:cNvPicPr>
          <p:nvPr/>
        </p:nvPicPr>
        <p:blipFill>
          <a:blip r:embed="rId3"/>
          <a:stretch>
            <a:fillRect/>
          </a:stretch>
        </p:blipFill>
        <p:spPr>
          <a:xfrm>
            <a:off x="426301" y="125383"/>
            <a:ext cx="11083636" cy="493873"/>
          </a:xfrm>
          <a:prstGeom prst="rect">
            <a:avLst/>
          </a:prstGeom>
        </p:spPr>
      </p:pic>
      <p:sp>
        <p:nvSpPr>
          <p:cNvPr id="86" name="TextBox 85">
            <a:extLst>
              <a:ext uri="{FF2B5EF4-FFF2-40B4-BE49-F238E27FC236}">
                <a16:creationId xmlns:a16="http://schemas.microsoft.com/office/drawing/2014/main" id="{E193DC18-EE9C-344D-AE1F-CF34E6A9C171}"/>
              </a:ext>
            </a:extLst>
          </p:cNvPr>
          <p:cNvSpPr txBox="1"/>
          <p:nvPr/>
        </p:nvSpPr>
        <p:spPr>
          <a:xfrm>
            <a:off x="457389" y="240901"/>
            <a:ext cx="2088384" cy="215444"/>
          </a:xfrm>
          <a:prstGeom prst="rect">
            <a:avLst/>
          </a:prstGeom>
          <a:solidFill>
            <a:srgbClr val="EDF1F5"/>
          </a:solidFill>
        </p:spPr>
        <p:txBody>
          <a:bodyPr wrap="square" lIns="0" tIns="0" rIns="0" bIns="0" rtlCol="0" anchor="ctr">
            <a:spAutoFit/>
          </a:bodyPr>
          <a:lstStyle/>
          <a:p>
            <a:r>
              <a:rPr lang="en-US" sz="1400" dirty="0">
                <a:solidFill>
                  <a:schemeClr val="tx1">
                    <a:lumMod val="95000"/>
                    <a:lumOff val="5000"/>
                  </a:schemeClr>
                </a:solidFill>
              </a:rPr>
              <a:t>Edit Driver– Customer Name</a:t>
            </a:r>
          </a:p>
        </p:txBody>
      </p:sp>
      <p:pic>
        <p:nvPicPr>
          <p:cNvPr id="4" name="Picture 3">
            <a:extLst>
              <a:ext uri="{FF2B5EF4-FFF2-40B4-BE49-F238E27FC236}">
                <a16:creationId xmlns:a16="http://schemas.microsoft.com/office/drawing/2014/main" id="{A29185B0-05FB-7247-BDF2-0DC07D8A01D6}"/>
              </a:ext>
            </a:extLst>
          </p:cNvPr>
          <p:cNvPicPr>
            <a:picLocks noChangeAspect="1"/>
          </p:cNvPicPr>
          <p:nvPr/>
        </p:nvPicPr>
        <p:blipFill rotWithShape="1">
          <a:blip r:embed="rId4"/>
          <a:srcRect t="61818"/>
          <a:stretch/>
        </p:blipFill>
        <p:spPr>
          <a:xfrm>
            <a:off x="426301" y="615063"/>
            <a:ext cx="11150600" cy="2220885"/>
          </a:xfrm>
          <a:prstGeom prst="rect">
            <a:avLst/>
          </a:prstGeom>
        </p:spPr>
      </p:pic>
      <p:sp>
        <p:nvSpPr>
          <p:cNvPr id="40" name="Rectangle 39">
            <a:extLst>
              <a:ext uri="{FF2B5EF4-FFF2-40B4-BE49-F238E27FC236}">
                <a16:creationId xmlns:a16="http://schemas.microsoft.com/office/drawing/2014/main" id="{669C257C-79E4-8848-A439-7888BAD9F1D5}"/>
              </a:ext>
            </a:extLst>
          </p:cNvPr>
          <p:cNvSpPr/>
          <p:nvPr/>
        </p:nvSpPr>
        <p:spPr>
          <a:xfrm>
            <a:off x="457389" y="2825556"/>
            <a:ext cx="11073330" cy="38038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4227FBC5-4429-B043-87D4-35439306C7EC}"/>
              </a:ext>
            </a:extLst>
          </p:cNvPr>
          <p:cNvCxnSpPr>
            <a:cxnSpLocks/>
          </p:cNvCxnSpPr>
          <p:nvPr/>
        </p:nvCxnSpPr>
        <p:spPr>
          <a:xfrm>
            <a:off x="424667" y="3348484"/>
            <a:ext cx="1110416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graphicFrame>
        <p:nvGraphicFramePr>
          <p:cNvPr id="6" name="Table 5">
            <a:extLst>
              <a:ext uri="{FF2B5EF4-FFF2-40B4-BE49-F238E27FC236}">
                <a16:creationId xmlns:a16="http://schemas.microsoft.com/office/drawing/2014/main" id="{190FED69-E4E9-2743-B7FA-6DB8C7C40D3A}"/>
              </a:ext>
            </a:extLst>
          </p:cNvPr>
          <p:cNvGraphicFramePr>
            <a:graphicFrameLocks noGrp="1"/>
          </p:cNvGraphicFramePr>
          <p:nvPr>
            <p:extLst>
              <p:ext uri="{D42A27DB-BD31-4B8C-83A1-F6EECF244321}">
                <p14:modId xmlns:p14="http://schemas.microsoft.com/office/powerpoint/2010/main" val="386001400"/>
              </p:ext>
            </p:extLst>
          </p:nvPr>
        </p:nvGraphicFramePr>
        <p:xfrm>
          <a:off x="919901" y="3841370"/>
          <a:ext cx="10354234" cy="1072137"/>
        </p:xfrm>
        <a:graphic>
          <a:graphicData uri="http://schemas.openxmlformats.org/drawingml/2006/table">
            <a:tbl>
              <a:tblPr firstRow="1" bandRow="1">
                <a:tableStyleId>{5C22544A-7EE6-4342-B048-85BDC9FD1C3A}</a:tableStyleId>
              </a:tblPr>
              <a:tblGrid>
                <a:gridCol w="1085544">
                  <a:extLst>
                    <a:ext uri="{9D8B030D-6E8A-4147-A177-3AD203B41FA5}">
                      <a16:colId xmlns:a16="http://schemas.microsoft.com/office/drawing/2014/main" val="1068603013"/>
                    </a:ext>
                  </a:extLst>
                </a:gridCol>
                <a:gridCol w="684831">
                  <a:extLst>
                    <a:ext uri="{9D8B030D-6E8A-4147-A177-3AD203B41FA5}">
                      <a16:colId xmlns:a16="http://schemas.microsoft.com/office/drawing/2014/main" val="2384643453"/>
                    </a:ext>
                  </a:extLst>
                </a:gridCol>
                <a:gridCol w="1143969">
                  <a:extLst>
                    <a:ext uri="{9D8B030D-6E8A-4147-A177-3AD203B41FA5}">
                      <a16:colId xmlns:a16="http://schemas.microsoft.com/office/drawing/2014/main" val="3179627867"/>
                    </a:ext>
                  </a:extLst>
                </a:gridCol>
                <a:gridCol w="980853">
                  <a:extLst>
                    <a:ext uri="{9D8B030D-6E8A-4147-A177-3AD203B41FA5}">
                      <a16:colId xmlns:a16="http://schemas.microsoft.com/office/drawing/2014/main" val="1134878639"/>
                    </a:ext>
                  </a:extLst>
                </a:gridCol>
                <a:gridCol w="877415">
                  <a:extLst>
                    <a:ext uri="{9D8B030D-6E8A-4147-A177-3AD203B41FA5}">
                      <a16:colId xmlns:a16="http://schemas.microsoft.com/office/drawing/2014/main" val="252551510"/>
                    </a:ext>
                  </a:extLst>
                </a:gridCol>
                <a:gridCol w="1067697">
                  <a:extLst>
                    <a:ext uri="{9D8B030D-6E8A-4147-A177-3AD203B41FA5}">
                      <a16:colId xmlns:a16="http://schemas.microsoft.com/office/drawing/2014/main" val="980070228"/>
                    </a:ext>
                  </a:extLst>
                </a:gridCol>
                <a:gridCol w="1230399">
                  <a:extLst>
                    <a:ext uri="{9D8B030D-6E8A-4147-A177-3AD203B41FA5}">
                      <a16:colId xmlns:a16="http://schemas.microsoft.com/office/drawing/2014/main" val="280145654"/>
                    </a:ext>
                  </a:extLst>
                </a:gridCol>
                <a:gridCol w="873281">
                  <a:extLst>
                    <a:ext uri="{9D8B030D-6E8A-4147-A177-3AD203B41FA5}">
                      <a16:colId xmlns:a16="http://schemas.microsoft.com/office/drawing/2014/main" val="1456601048"/>
                    </a:ext>
                  </a:extLst>
                </a:gridCol>
                <a:gridCol w="2410245">
                  <a:extLst>
                    <a:ext uri="{9D8B030D-6E8A-4147-A177-3AD203B41FA5}">
                      <a16:colId xmlns:a16="http://schemas.microsoft.com/office/drawing/2014/main" val="1015878603"/>
                    </a:ext>
                  </a:extLst>
                </a:gridCol>
              </a:tblGrid>
              <a:tr h="432057">
                <a:tc>
                  <a:txBody>
                    <a:bodyPr/>
                    <a:lstStyle/>
                    <a:p>
                      <a:r>
                        <a:rPr lang="en-US" dirty="0"/>
                        <a:t>Shipment#</a:t>
                      </a:r>
                    </a:p>
                  </a:txBody>
                  <a:tcPr/>
                </a:tc>
                <a:tc>
                  <a:txBody>
                    <a:bodyPr/>
                    <a:lstStyle/>
                    <a:p>
                      <a:r>
                        <a:rPr lang="en-US" dirty="0"/>
                        <a:t>Order#</a:t>
                      </a:r>
                    </a:p>
                  </a:txBody>
                  <a:tcPr/>
                </a:tc>
                <a:tc>
                  <a:txBody>
                    <a:bodyPr/>
                    <a:lstStyle/>
                    <a:p>
                      <a:r>
                        <a:rPr lang="en-US" dirty="0" err="1"/>
                        <a:t>TrackingNumber</a:t>
                      </a:r>
                      <a:endParaRPr lang="en-US" dirty="0"/>
                    </a:p>
                  </a:txBody>
                  <a:tcPr/>
                </a:tc>
                <a:tc>
                  <a:txBody>
                    <a:bodyPr/>
                    <a:lstStyle/>
                    <a:p>
                      <a:r>
                        <a:rPr lang="en-US" dirty="0"/>
                        <a:t>Warehouse</a:t>
                      </a:r>
                    </a:p>
                  </a:txBody>
                  <a:tcPr/>
                </a:tc>
                <a:tc>
                  <a:txBody>
                    <a:bodyPr/>
                    <a:lstStyle/>
                    <a:p>
                      <a:r>
                        <a:rPr lang="en-US" dirty="0" err="1"/>
                        <a:t>DateShipped</a:t>
                      </a:r>
                      <a:endParaRPr lang="en-US" dirty="0"/>
                    </a:p>
                  </a:txBody>
                  <a:tcPr/>
                </a:tc>
                <a:tc>
                  <a:txBody>
                    <a:bodyPr/>
                    <a:lstStyle/>
                    <a:p>
                      <a:r>
                        <a:rPr lang="en-US" dirty="0" err="1"/>
                        <a:t>DateDelivered</a:t>
                      </a:r>
                      <a:endParaRPr lang="en-US" dirty="0"/>
                    </a:p>
                  </a:txBody>
                  <a:tcPr/>
                </a:tc>
                <a:tc>
                  <a:txBody>
                    <a:bodyPr/>
                    <a:lstStyle/>
                    <a:p>
                      <a:r>
                        <a:rPr lang="en-US" dirty="0" err="1"/>
                        <a:t>NumberOf</a:t>
                      </a:r>
                      <a:r>
                        <a:rPr lang="en-US" dirty="0"/>
                        <a:t> Items</a:t>
                      </a:r>
                    </a:p>
                  </a:txBody>
                  <a:tcPr/>
                </a:tc>
                <a:tc>
                  <a:txBody>
                    <a:bodyPr/>
                    <a:lstStyle/>
                    <a:p>
                      <a:r>
                        <a:rPr lang="en-US" dirty="0"/>
                        <a:t>Earnings</a:t>
                      </a:r>
                    </a:p>
                  </a:txBody>
                  <a:tcPr/>
                </a:tc>
                <a:tc>
                  <a:txBody>
                    <a:bodyPr/>
                    <a:lstStyle/>
                    <a:p>
                      <a:r>
                        <a:rPr lang="en-US" dirty="0" err="1"/>
                        <a:t>DurationFromToDeliverInMinutes</a:t>
                      </a:r>
                      <a:endParaRPr lang="en-US" dirty="0"/>
                    </a:p>
                  </a:txBody>
                  <a:tcPr/>
                </a:tc>
                <a:extLst>
                  <a:ext uri="{0D108BD9-81ED-4DB2-BD59-A6C34878D82A}">
                    <a16:rowId xmlns:a16="http://schemas.microsoft.com/office/drawing/2014/main" val="2305675117"/>
                  </a:ext>
                </a:extLst>
              </a:tr>
              <a:tr h="432057">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148670521"/>
                  </a:ext>
                </a:extLst>
              </a:tr>
            </a:tbl>
          </a:graphicData>
        </a:graphic>
      </p:graphicFrame>
      <p:sp>
        <p:nvSpPr>
          <p:cNvPr id="65" name="Rectangle 64">
            <a:extLst>
              <a:ext uri="{FF2B5EF4-FFF2-40B4-BE49-F238E27FC236}">
                <a16:creationId xmlns:a16="http://schemas.microsoft.com/office/drawing/2014/main" id="{E4218B94-0923-B245-A1E7-F73B14BBA8ED}"/>
              </a:ext>
            </a:extLst>
          </p:cNvPr>
          <p:cNvSpPr/>
          <p:nvPr/>
        </p:nvSpPr>
        <p:spPr>
          <a:xfrm>
            <a:off x="889455" y="2969997"/>
            <a:ext cx="2567893" cy="369332"/>
          </a:xfrm>
          <a:prstGeom prst="rect">
            <a:avLst/>
          </a:prstGeom>
        </p:spPr>
        <p:txBody>
          <a:bodyPr wrap="square">
            <a:spAutoFit/>
          </a:bodyPr>
          <a:lstStyle/>
          <a:p>
            <a:r>
              <a:rPr lang="en-US" dirty="0"/>
              <a:t>Earning details</a:t>
            </a:r>
          </a:p>
        </p:txBody>
      </p:sp>
      <p:pic>
        <p:nvPicPr>
          <p:cNvPr id="66" name="Picture 65">
            <a:extLst>
              <a:ext uri="{FF2B5EF4-FFF2-40B4-BE49-F238E27FC236}">
                <a16:creationId xmlns:a16="http://schemas.microsoft.com/office/drawing/2014/main" id="{BA0FD8D6-72CC-5E4C-8409-84D10AFDC97E}"/>
              </a:ext>
            </a:extLst>
          </p:cNvPr>
          <p:cNvPicPr>
            <a:picLocks noChangeAspect="1"/>
          </p:cNvPicPr>
          <p:nvPr/>
        </p:nvPicPr>
        <p:blipFill>
          <a:blip r:embed="rId5"/>
          <a:stretch>
            <a:fillRect/>
          </a:stretch>
        </p:blipFill>
        <p:spPr>
          <a:xfrm>
            <a:off x="577001" y="2973234"/>
            <a:ext cx="342900" cy="355600"/>
          </a:xfrm>
          <a:prstGeom prst="rect">
            <a:avLst/>
          </a:prstGeom>
        </p:spPr>
      </p:pic>
    </p:spTree>
    <p:extLst>
      <p:ext uri="{BB962C8B-B14F-4D97-AF65-F5344CB8AC3E}">
        <p14:creationId xmlns:p14="http://schemas.microsoft.com/office/powerpoint/2010/main" val="4362341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A0136-C566-BF49-90A5-E598CC9A0746}"/>
              </a:ext>
            </a:extLst>
          </p:cNvPr>
          <p:cNvSpPr>
            <a:spLocks noGrp="1"/>
          </p:cNvSpPr>
          <p:nvPr>
            <p:ph type="title"/>
          </p:nvPr>
        </p:nvSpPr>
        <p:spPr>
          <a:xfrm>
            <a:off x="718931" y="155712"/>
            <a:ext cx="10515600" cy="1325563"/>
          </a:xfrm>
        </p:spPr>
        <p:txBody>
          <a:bodyPr/>
          <a:lstStyle/>
          <a:p>
            <a:pPr algn="ctr"/>
            <a:r>
              <a:rPr lang="en-US" dirty="0"/>
              <a:t>DELIVERY ORDERS</a:t>
            </a:r>
          </a:p>
        </p:txBody>
      </p:sp>
      <p:sp>
        <p:nvSpPr>
          <p:cNvPr id="3" name="TextBox 2">
            <a:extLst>
              <a:ext uri="{FF2B5EF4-FFF2-40B4-BE49-F238E27FC236}">
                <a16:creationId xmlns:a16="http://schemas.microsoft.com/office/drawing/2014/main" id="{5CFAC5BC-2238-9741-BC3B-3C5CD23F8751}"/>
              </a:ext>
            </a:extLst>
          </p:cNvPr>
          <p:cNvSpPr txBox="1"/>
          <p:nvPr/>
        </p:nvSpPr>
        <p:spPr>
          <a:xfrm>
            <a:off x="321548" y="976581"/>
            <a:ext cx="11615894" cy="5847755"/>
          </a:xfrm>
          <a:prstGeom prst="rect">
            <a:avLst/>
          </a:prstGeom>
          <a:noFill/>
        </p:spPr>
        <p:txBody>
          <a:bodyPr wrap="square" lIns="0" tIns="0" rIns="0" bIns="0" rtlCol="0" anchor="ctr">
            <a:spAutoFit/>
          </a:bodyPr>
          <a:lstStyle/>
          <a:p>
            <a:r>
              <a:rPr lang="en-US" sz="1400" dirty="0"/>
              <a:t>We know that an order can have multiple vendors and multiple warehouses but order will be placed in a unique store. In addition, we can split the order into multiple shipments. Here we will show orders split by warehouse and vendor because warehouse can be same for two vendors and one vendor can have multiple warehouses. Therefore, </a:t>
            </a:r>
            <a:r>
              <a:rPr lang="en-US" sz="1400" dirty="0" err="1"/>
              <a:t>orderId</a:t>
            </a:r>
            <a:r>
              <a:rPr lang="en-US" sz="1400" dirty="0"/>
              <a:t> will not be unique but the combination of OrderId, warehouse and Vendor will be unique.</a:t>
            </a:r>
          </a:p>
          <a:p>
            <a:endParaRPr lang="en-US" sz="1400" dirty="0"/>
          </a:p>
          <a:p>
            <a:endParaRPr lang="en-US" sz="1400" dirty="0"/>
          </a:p>
          <a:p>
            <a:r>
              <a:rPr lang="en-US" sz="1600" b="1" dirty="0"/>
              <a:t>Shipment added:</a:t>
            </a:r>
            <a:endParaRPr lang="en-US" sz="1400" dirty="0"/>
          </a:p>
          <a:p>
            <a:r>
              <a:rPr lang="en-US" sz="1400" b="1" dirty="0"/>
              <a:t>Order is placed with single vendor and single warehouse:</a:t>
            </a:r>
          </a:p>
          <a:p>
            <a:r>
              <a:rPr lang="en-US" sz="1400" dirty="0"/>
              <a:t>Once the Assign button is clicked, a shipment will be added for that order. In the table, it will be stored as </a:t>
            </a:r>
            <a:r>
              <a:rPr lang="en-US" sz="1400" dirty="0" err="1"/>
              <a:t>AssignedToCustomerId</a:t>
            </a:r>
            <a:endParaRPr lang="en-US" sz="1400" dirty="0"/>
          </a:p>
          <a:p>
            <a:endParaRPr lang="en-US" sz="1400" dirty="0"/>
          </a:p>
          <a:p>
            <a:r>
              <a:rPr lang="en-US" sz="1400" b="1" dirty="0"/>
              <a:t>Order is placed with multiple vendor and multiple warehouses:</a:t>
            </a:r>
          </a:p>
          <a:p>
            <a:r>
              <a:rPr lang="en-US" sz="1400" dirty="0"/>
              <a:t>The order will be stored in the table on per vendor and per warehouse bases with all possible combinations.</a:t>
            </a:r>
            <a:r>
              <a:rPr lang="en-US" sz="1400" dirty="0">
                <a:solidFill>
                  <a:schemeClr val="tx1">
                    <a:lumMod val="95000"/>
                    <a:lumOff val="5000"/>
                  </a:schemeClr>
                </a:solidFill>
              </a:rPr>
              <a:t> </a:t>
            </a:r>
          </a:p>
          <a:p>
            <a:r>
              <a:rPr lang="en-US" sz="1400" dirty="0">
                <a:solidFill>
                  <a:schemeClr val="tx1">
                    <a:lumMod val="95000"/>
                    <a:lumOff val="5000"/>
                  </a:schemeClr>
                </a:solidFill>
              </a:rPr>
              <a:t>Once the Assign button is clicked for one of the partial order, a shipment will be added for that order. </a:t>
            </a:r>
            <a:r>
              <a:rPr lang="en-US" sz="1400" dirty="0"/>
              <a:t>In the table, it will be stored as </a:t>
            </a:r>
            <a:r>
              <a:rPr lang="en-US" sz="1400" dirty="0" err="1"/>
              <a:t>AssignedToCustomerId</a:t>
            </a:r>
            <a:endParaRPr lang="en-US" sz="1400" dirty="0"/>
          </a:p>
          <a:p>
            <a:endParaRPr lang="en-US" sz="1400" dirty="0">
              <a:solidFill>
                <a:schemeClr val="tx1">
                  <a:lumMod val="95000"/>
                  <a:lumOff val="5000"/>
                </a:schemeClr>
              </a:solidFill>
            </a:endParaRPr>
          </a:p>
          <a:p>
            <a:r>
              <a:rPr lang="en-US" sz="1400" b="1" dirty="0">
                <a:solidFill>
                  <a:schemeClr val="tx1">
                    <a:lumMod val="95000"/>
                    <a:lumOff val="5000"/>
                  </a:schemeClr>
                </a:solidFill>
              </a:rPr>
              <a:t>Before Shipped:</a:t>
            </a:r>
          </a:p>
          <a:p>
            <a:r>
              <a:rPr lang="en-US" sz="1400" dirty="0">
                <a:solidFill>
                  <a:schemeClr val="tx1">
                    <a:lumMod val="95000"/>
                    <a:lumOff val="5000"/>
                  </a:schemeClr>
                </a:solidFill>
              </a:rPr>
              <a:t>There are three status before shipped: </a:t>
            </a:r>
            <a:r>
              <a:rPr lang="en-US" sz="1400" dirty="0" err="1">
                <a:solidFill>
                  <a:schemeClr val="tx1">
                    <a:lumMod val="95000"/>
                    <a:lumOff val="5000"/>
                  </a:schemeClr>
                </a:solidFill>
              </a:rPr>
              <a:t>ReadyToDriveStore</a:t>
            </a:r>
            <a:r>
              <a:rPr lang="en-US" sz="1400" dirty="0">
                <a:solidFill>
                  <a:schemeClr val="tx1">
                    <a:lumMod val="95000"/>
                    <a:lumOff val="5000"/>
                  </a:schemeClr>
                </a:solidFill>
              </a:rPr>
              <a:t>, </a:t>
            </a:r>
            <a:r>
              <a:rPr lang="en-US" sz="1400" dirty="0" err="1">
                <a:solidFill>
                  <a:schemeClr val="tx1">
                    <a:lumMod val="95000"/>
                    <a:lumOff val="5000"/>
                  </a:schemeClr>
                </a:solidFill>
              </a:rPr>
              <a:t>ParkedAtStore</a:t>
            </a:r>
            <a:r>
              <a:rPr lang="en-US" sz="1400" dirty="0">
                <a:solidFill>
                  <a:schemeClr val="tx1">
                    <a:lumMod val="95000"/>
                    <a:lumOff val="5000"/>
                  </a:schemeClr>
                </a:solidFill>
              </a:rPr>
              <a:t>, </a:t>
            </a:r>
            <a:r>
              <a:rPr lang="en-US" sz="1400" dirty="0" err="1">
                <a:solidFill>
                  <a:schemeClr val="tx1">
                    <a:lumMod val="95000"/>
                    <a:lumOff val="5000"/>
                  </a:schemeClr>
                </a:solidFill>
              </a:rPr>
              <a:t>CollectedItems</a:t>
            </a:r>
            <a:endParaRPr lang="en-US" sz="1400" dirty="0">
              <a:solidFill>
                <a:schemeClr val="tx1">
                  <a:lumMod val="95000"/>
                  <a:lumOff val="5000"/>
                </a:schemeClr>
              </a:solidFill>
            </a:endParaRPr>
          </a:p>
          <a:p>
            <a:endParaRPr lang="en-US" sz="1400" dirty="0">
              <a:solidFill>
                <a:schemeClr val="tx1">
                  <a:lumMod val="95000"/>
                  <a:lumOff val="5000"/>
                </a:schemeClr>
              </a:solidFill>
            </a:endParaRPr>
          </a:p>
          <a:p>
            <a:r>
              <a:rPr lang="en-US" sz="1400" b="1" dirty="0">
                <a:solidFill>
                  <a:schemeClr val="tx1">
                    <a:lumMod val="95000"/>
                    <a:lumOff val="5000"/>
                  </a:schemeClr>
                </a:solidFill>
              </a:rPr>
              <a:t>Set as Shipped:</a:t>
            </a:r>
          </a:p>
          <a:p>
            <a:r>
              <a:rPr lang="en-US" sz="1400" dirty="0">
                <a:solidFill>
                  <a:schemeClr val="tx1">
                    <a:lumMod val="95000"/>
                    <a:lumOff val="5000"/>
                  </a:schemeClr>
                </a:solidFill>
              </a:rPr>
              <a:t>Once the driver is at </a:t>
            </a:r>
            <a:r>
              <a:rPr lang="en-US" sz="1400" dirty="0" err="1">
                <a:solidFill>
                  <a:schemeClr val="tx1">
                    <a:lumMod val="95000"/>
                    <a:lumOff val="5000"/>
                  </a:schemeClr>
                </a:solidFill>
              </a:rPr>
              <a:t>ReadyToDriveCustomer</a:t>
            </a:r>
            <a:r>
              <a:rPr lang="en-US" sz="1400" dirty="0">
                <a:solidFill>
                  <a:schemeClr val="tx1">
                    <a:lumMod val="95000"/>
                    <a:lumOff val="5000"/>
                  </a:schemeClr>
                </a:solidFill>
              </a:rPr>
              <a:t> status, the Shipment status will be ”Set as Shipped”</a:t>
            </a:r>
          </a:p>
          <a:p>
            <a:endParaRPr lang="en-US" sz="1400" dirty="0">
              <a:solidFill>
                <a:schemeClr val="tx1">
                  <a:lumMod val="95000"/>
                  <a:lumOff val="5000"/>
                </a:schemeClr>
              </a:solidFill>
            </a:endParaRPr>
          </a:p>
          <a:p>
            <a:r>
              <a:rPr lang="en-US" sz="1400" b="1" dirty="0"/>
              <a:t>Before Delivered:</a:t>
            </a:r>
          </a:p>
          <a:p>
            <a:r>
              <a:rPr lang="en-US" sz="1400" dirty="0"/>
              <a:t>Parked outside the customer home, driver will set the status to “</a:t>
            </a:r>
            <a:r>
              <a:rPr lang="en-US" sz="1400" dirty="0" err="1"/>
              <a:t>ParkedAtCustomer</a:t>
            </a:r>
            <a:r>
              <a:rPr lang="en-US" sz="1400" dirty="0"/>
              <a:t>”.</a:t>
            </a:r>
          </a:p>
          <a:p>
            <a:endParaRPr lang="en-US" sz="1400" dirty="0"/>
          </a:p>
          <a:p>
            <a:r>
              <a:rPr lang="en-US" sz="1400" b="1" dirty="0"/>
              <a:t>Delivered:</a:t>
            </a:r>
          </a:p>
          <a:p>
            <a:r>
              <a:rPr lang="en-US" sz="1400" dirty="0"/>
              <a:t>Once the order is delivered, the shipment status will be set as delivered. The driver will get a notification to get signature from customer. </a:t>
            </a:r>
            <a:r>
              <a:rPr lang="en-US" sz="1400" b="1" dirty="0"/>
              <a:t>Signature can be a URL which customer opens in his mobile phone number (provided during order or it can be new at the time of delivery) and accept delivery.</a:t>
            </a:r>
          </a:p>
          <a:p>
            <a:endParaRPr lang="en-US" sz="1400" dirty="0"/>
          </a:p>
          <a:p>
            <a:endParaRPr lang="en-US" sz="1400" dirty="0"/>
          </a:p>
        </p:txBody>
      </p:sp>
    </p:spTree>
    <p:extLst>
      <p:ext uri="{BB962C8B-B14F-4D97-AF65-F5344CB8AC3E}">
        <p14:creationId xmlns:p14="http://schemas.microsoft.com/office/powerpoint/2010/main" val="20758372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7" name="Table 76">
            <a:extLst>
              <a:ext uri="{FF2B5EF4-FFF2-40B4-BE49-F238E27FC236}">
                <a16:creationId xmlns:a16="http://schemas.microsoft.com/office/drawing/2014/main" id="{2ACBE94F-EF82-5740-BF8E-6510CDF89C10}"/>
              </a:ext>
            </a:extLst>
          </p:cNvPr>
          <p:cNvGraphicFramePr>
            <a:graphicFrameLocks noGrp="1"/>
          </p:cNvGraphicFramePr>
          <p:nvPr>
            <p:extLst>
              <p:ext uri="{D42A27DB-BD31-4B8C-83A1-F6EECF244321}">
                <p14:modId xmlns:p14="http://schemas.microsoft.com/office/powerpoint/2010/main" val="768588957"/>
              </p:ext>
            </p:extLst>
          </p:nvPr>
        </p:nvGraphicFramePr>
        <p:xfrm>
          <a:off x="70338" y="5184362"/>
          <a:ext cx="12017831" cy="1458810"/>
        </p:xfrm>
        <a:graphic>
          <a:graphicData uri="http://schemas.openxmlformats.org/drawingml/2006/table">
            <a:tbl>
              <a:tblPr firstRow="1" bandRow="1">
                <a:tableStyleId>{5C22544A-7EE6-4342-B048-85BDC9FD1C3A}</a:tableStyleId>
              </a:tblPr>
              <a:tblGrid>
                <a:gridCol w="221064">
                  <a:extLst>
                    <a:ext uri="{9D8B030D-6E8A-4147-A177-3AD203B41FA5}">
                      <a16:colId xmlns:a16="http://schemas.microsoft.com/office/drawing/2014/main" val="2515006127"/>
                    </a:ext>
                  </a:extLst>
                </a:gridCol>
                <a:gridCol w="462224">
                  <a:extLst>
                    <a:ext uri="{9D8B030D-6E8A-4147-A177-3AD203B41FA5}">
                      <a16:colId xmlns:a16="http://schemas.microsoft.com/office/drawing/2014/main" val="1616245452"/>
                    </a:ext>
                  </a:extLst>
                </a:gridCol>
                <a:gridCol w="769552">
                  <a:extLst>
                    <a:ext uri="{9D8B030D-6E8A-4147-A177-3AD203B41FA5}">
                      <a16:colId xmlns:a16="http://schemas.microsoft.com/office/drawing/2014/main" val="3447990205"/>
                    </a:ext>
                  </a:extLst>
                </a:gridCol>
                <a:gridCol w="577423">
                  <a:extLst>
                    <a:ext uri="{9D8B030D-6E8A-4147-A177-3AD203B41FA5}">
                      <a16:colId xmlns:a16="http://schemas.microsoft.com/office/drawing/2014/main" val="3628788582"/>
                    </a:ext>
                  </a:extLst>
                </a:gridCol>
                <a:gridCol w="718570">
                  <a:extLst>
                    <a:ext uri="{9D8B030D-6E8A-4147-A177-3AD203B41FA5}">
                      <a16:colId xmlns:a16="http://schemas.microsoft.com/office/drawing/2014/main" val="4226935421"/>
                    </a:ext>
                  </a:extLst>
                </a:gridCol>
                <a:gridCol w="1750099">
                  <a:extLst>
                    <a:ext uri="{9D8B030D-6E8A-4147-A177-3AD203B41FA5}">
                      <a16:colId xmlns:a16="http://schemas.microsoft.com/office/drawing/2014/main" val="534289671"/>
                    </a:ext>
                  </a:extLst>
                </a:gridCol>
                <a:gridCol w="1011038">
                  <a:extLst>
                    <a:ext uri="{9D8B030D-6E8A-4147-A177-3AD203B41FA5}">
                      <a16:colId xmlns:a16="http://schemas.microsoft.com/office/drawing/2014/main" val="4184418737"/>
                    </a:ext>
                  </a:extLst>
                </a:gridCol>
                <a:gridCol w="748225">
                  <a:extLst>
                    <a:ext uri="{9D8B030D-6E8A-4147-A177-3AD203B41FA5}">
                      <a16:colId xmlns:a16="http://schemas.microsoft.com/office/drawing/2014/main" val="2082598630"/>
                    </a:ext>
                  </a:extLst>
                </a:gridCol>
                <a:gridCol w="902270">
                  <a:extLst>
                    <a:ext uri="{9D8B030D-6E8A-4147-A177-3AD203B41FA5}">
                      <a16:colId xmlns:a16="http://schemas.microsoft.com/office/drawing/2014/main" val="471605246"/>
                    </a:ext>
                  </a:extLst>
                </a:gridCol>
                <a:gridCol w="721017">
                  <a:extLst>
                    <a:ext uri="{9D8B030D-6E8A-4147-A177-3AD203B41FA5}">
                      <a16:colId xmlns:a16="http://schemas.microsoft.com/office/drawing/2014/main" val="4170944681"/>
                    </a:ext>
                  </a:extLst>
                </a:gridCol>
                <a:gridCol w="808443">
                  <a:extLst>
                    <a:ext uri="{9D8B030D-6E8A-4147-A177-3AD203B41FA5}">
                      <a16:colId xmlns:a16="http://schemas.microsoft.com/office/drawing/2014/main" val="1679328218"/>
                    </a:ext>
                  </a:extLst>
                </a:gridCol>
                <a:gridCol w="1064974">
                  <a:extLst>
                    <a:ext uri="{9D8B030D-6E8A-4147-A177-3AD203B41FA5}">
                      <a16:colId xmlns:a16="http://schemas.microsoft.com/office/drawing/2014/main" val="1209063266"/>
                    </a:ext>
                  </a:extLst>
                </a:gridCol>
                <a:gridCol w="970638">
                  <a:extLst>
                    <a:ext uri="{9D8B030D-6E8A-4147-A177-3AD203B41FA5}">
                      <a16:colId xmlns:a16="http://schemas.microsoft.com/office/drawing/2014/main" val="3321001294"/>
                    </a:ext>
                  </a:extLst>
                </a:gridCol>
                <a:gridCol w="646147">
                  <a:extLst>
                    <a:ext uri="{9D8B030D-6E8A-4147-A177-3AD203B41FA5}">
                      <a16:colId xmlns:a16="http://schemas.microsoft.com/office/drawing/2014/main" val="971750171"/>
                    </a:ext>
                  </a:extLst>
                </a:gridCol>
                <a:gridCol w="646147">
                  <a:extLst>
                    <a:ext uri="{9D8B030D-6E8A-4147-A177-3AD203B41FA5}">
                      <a16:colId xmlns:a16="http://schemas.microsoft.com/office/drawing/2014/main" val="3934186156"/>
                    </a:ext>
                  </a:extLst>
                </a:gridCol>
              </a:tblGrid>
              <a:tr h="333870">
                <a:tc>
                  <a:txBody>
                    <a:bodyPr/>
                    <a:lstStyle/>
                    <a:p>
                      <a:r>
                        <a:rPr lang="en-US" sz="1200" dirty="0"/>
                        <a:t>Id</a:t>
                      </a:r>
                    </a:p>
                  </a:txBody>
                  <a:tcPr/>
                </a:tc>
                <a:tc>
                  <a:txBody>
                    <a:bodyPr/>
                    <a:lstStyle/>
                    <a:p>
                      <a:r>
                        <a:rPr lang="en-US" sz="1200" dirty="0"/>
                        <a:t>OrderId</a:t>
                      </a:r>
                    </a:p>
                  </a:txBody>
                  <a:tcPr/>
                </a:tc>
                <a:tc>
                  <a:txBody>
                    <a:bodyPr/>
                    <a:lstStyle/>
                    <a:p>
                      <a:r>
                        <a:rPr lang="en-US" sz="1200" dirty="0" err="1"/>
                        <a:t>ShipmentId</a:t>
                      </a:r>
                      <a:endParaRPr lang="en-US" sz="1200" dirty="0"/>
                    </a:p>
                  </a:txBody>
                  <a:tcPr/>
                </a:tc>
                <a:tc>
                  <a:txBody>
                    <a:bodyPr/>
                    <a:lstStyle/>
                    <a:p>
                      <a:r>
                        <a:rPr lang="en-US" sz="1200" dirty="0" err="1"/>
                        <a:t>VendorId</a:t>
                      </a:r>
                      <a:endParaRPr lang="en-US" sz="1200" dirty="0"/>
                    </a:p>
                  </a:txBody>
                  <a:tcPr/>
                </a:tc>
                <a:tc>
                  <a:txBody>
                    <a:bodyPr/>
                    <a:lstStyle/>
                    <a:p>
                      <a:r>
                        <a:rPr lang="en-US" sz="1200" dirty="0" err="1"/>
                        <a:t>WarehouseId</a:t>
                      </a:r>
                      <a:endParaRPr lang="en-US" sz="1200" dirty="0"/>
                    </a:p>
                  </a:txBody>
                  <a:tcPr/>
                </a:tc>
                <a:tc>
                  <a:txBody>
                    <a:bodyPr/>
                    <a:lstStyle/>
                    <a:p>
                      <a:r>
                        <a:rPr lang="en-US" sz="1200" dirty="0" err="1"/>
                        <a:t>DriverEarningsPerVendorPerWarehouse</a:t>
                      </a:r>
                      <a:endParaRPr lang="en-US" sz="1200" dirty="0"/>
                    </a:p>
                  </a:txBody>
                  <a:tcPr/>
                </a:tc>
                <a:tc>
                  <a:txBody>
                    <a:bodyPr/>
                    <a:lstStyle/>
                    <a:p>
                      <a:r>
                        <a:rPr lang="en-US" sz="1200" dirty="0" err="1"/>
                        <a:t>AssignedToCustomerId</a:t>
                      </a:r>
                      <a:endParaRPr lang="en-US" sz="1200" dirty="0"/>
                    </a:p>
                  </a:txBody>
                  <a:tcPr/>
                </a:tc>
                <a:tc>
                  <a:txBody>
                    <a:bodyPr/>
                    <a:lstStyle/>
                    <a:p>
                      <a:r>
                        <a:rPr lang="en-US" sz="1200" dirty="0"/>
                        <a:t>AssignedStatus</a:t>
                      </a:r>
                    </a:p>
                  </a:txBody>
                  <a:tcPr/>
                </a:tc>
                <a:tc>
                  <a:txBody>
                    <a:bodyPr/>
                    <a:lstStyle/>
                    <a:p>
                      <a:r>
                        <a:rPr lang="en-US" sz="1200" dirty="0" err="1"/>
                        <a:t>ReadyToDriveStore</a:t>
                      </a:r>
                      <a:endParaRPr lang="en-US" sz="1200" dirty="0"/>
                    </a:p>
                  </a:txBody>
                  <a:tcPr/>
                </a:tc>
                <a:tc>
                  <a:txBody>
                    <a:bodyPr/>
                    <a:lstStyle/>
                    <a:p>
                      <a:r>
                        <a:rPr lang="en-US" sz="1200" dirty="0" err="1"/>
                        <a:t>ParkedAtStore</a:t>
                      </a:r>
                      <a:endParaRPr lang="en-US" sz="1200" dirty="0"/>
                    </a:p>
                  </a:txBody>
                  <a:tcPr/>
                </a:tc>
                <a:tc>
                  <a:txBody>
                    <a:bodyPr/>
                    <a:lstStyle/>
                    <a:p>
                      <a:r>
                        <a:rPr lang="en-US" sz="1200" dirty="0" err="1"/>
                        <a:t>CollectedItems</a:t>
                      </a:r>
                      <a:endParaRPr lang="en-US" sz="1200" dirty="0"/>
                    </a:p>
                  </a:txBody>
                  <a:tcPr/>
                </a:tc>
                <a:tc>
                  <a:txBody>
                    <a:bodyPr/>
                    <a:lstStyle/>
                    <a:p>
                      <a:r>
                        <a:rPr lang="en-US" sz="1200" dirty="0" err="1"/>
                        <a:t>ReadyToDriveCustomer</a:t>
                      </a:r>
                      <a:endParaRPr lang="en-US" sz="1200" dirty="0"/>
                    </a:p>
                  </a:txBody>
                  <a:tcPr/>
                </a:tc>
                <a:tc>
                  <a:txBody>
                    <a:bodyPr/>
                    <a:lstStyle/>
                    <a:p>
                      <a:r>
                        <a:rPr lang="en-US" sz="1200" dirty="0" err="1"/>
                        <a:t>ParkedAtCustomer</a:t>
                      </a:r>
                      <a:endParaRPr lang="en-US" sz="1200" dirty="0"/>
                    </a:p>
                  </a:txBody>
                  <a:tcPr/>
                </a:tc>
                <a:tc>
                  <a:txBody>
                    <a:bodyPr/>
                    <a:lstStyle/>
                    <a:p>
                      <a:r>
                        <a:rPr lang="en-US" sz="1200" dirty="0"/>
                        <a:t>Delivered</a:t>
                      </a:r>
                    </a:p>
                  </a:txBody>
                  <a:tcPr/>
                </a:tc>
                <a:tc>
                  <a:txBody>
                    <a:bodyPr/>
                    <a:lstStyle/>
                    <a:p>
                      <a:r>
                        <a:rPr lang="en-US" sz="1200" dirty="0" err="1"/>
                        <a:t>IsSignatured</a:t>
                      </a:r>
                      <a:endParaRPr lang="en-US" sz="1200" dirty="0"/>
                    </a:p>
                  </a:txBody>
                  <a:tcPr/>
                </a:tc>
                <a:extLst>
                  <a:ext uri="{0D108BD9-81ED-4DB2-BD59-A6C34878D82A}">
                    <a16:rowId xmlns:a16="http://schemas.microsoft.com/office/drawing/2014/main" val="2774352097"/>
                  </a:ext>
                </a:extLst>
              </a:tr>
              <a:tr h="333870">
                <a:tc>
                  <a:txBody>
                    <a:bodyPr/>
                    <a:lstStyle/>
                    <a:p>
                      <a:r>
                        <a:rPr lang="en-US" sz="1200" dirty="0"/>
                        <a:t>1</a:t>
                      </a:r>
                    </a:p>
                  </a:txBody>
                  <a:tcPr/>
                </a:tc>
                <a:tc>
                  <a:txBody>
                    <a:bodyPr/>
                    <a:lstStyle/>
                    <a:p>
                      <a:r>
                        <a:rPr lang="en-US" sz="1200" dirty="0"/>
                        <a:t>23</a:t>
                      </a:r>
                    </a:p>
                  </a:txBody>
                  <a:tcPr/>
                </a:tc>
                <a:tc>
                  <a:txBody>
                    <a:bodyPr/>
                    <a:lstStyle/>
                    <a:p>
                      <a:r>
                        <a:rPr lang="en-US" sz="1200" dirty="0"/>
                        <a:t>22</a:t>
                      </a:r>
                    </a:p>
                  </a:txBody>
                  <a:tcPr/>
                </a:tc>
                <a:tc>
                  <a:txBody>
                    <a:bodyPr/>
                    <a:lstStyle/>
                    <a:p>
                      <a:r>
                        <a:rPr lang="en-US" sz="1200" dirty="0"/>
                        <a:t>32</a:t>
                      </a:r>
                    </a:p>
                  </a:txBody>
                  <a:tcPr/>
                </a:tc>
                <a:tc>
                  <a:txBody>
                    <a:bodyPr/>
                    <a:lstStyle/>
                    <a:p>
                      <a:r>
                        <a:rPr lang="en-US" sz="1200" dirty="0"/>
                        <a:t>25</a:t>
                      </a:r>
                    </a:p>
                  </a:txBody>
                  <a:tcPr/>
                </a:tc>
                <a:tc>
                  <a:txBody>
                    <a:bodyPr/>
                    <a:lstStyle/>
                    <a:p>
                      <a:r>
                        <a:rPr lang="en-US" sz="1200" dirty="0"/>
                        <a:t>5.499</a:t>
                      </a:r>
                    </a:p>
                  </a:txBody>
                  <a:tcPr/>
                </a:tc>
                <a:tc>
                  <a:txBody>
                    <a:bodyPr/>
                    <a:lstStyle/>
                    <a:p>
                      <a:r>
                        <a:rPr lang="en-US" sz="1200" dirty="0"/>
                        <a:t>76</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1</a:t>
                      </a:r>
                    </a:p>
                  </a:txBody>
                  <a:tcPr/>
                </a:tc>
                <a:extLst>
                  <a:ext uri="{0D108BD9-81ED-4DB2-BD59-A6C34878D82A}">
                    <a16:rowId xmlns:a16="http://schemas.microsoft.com/office/drawing/2014/main" val="2270547703"/>
                  </a:ext>
                </a:extLst>
              </a:tr>
              <a:tr h="333870">
                <a:tc>
                  <a:txBody>
                    <a:bodyPr/>
                    <a:lstStyle/>
                    <a:p>
                      <a:r>
                        <a:rPr lang="en-US" sz="1200" dirty="0"/>
                        <a:t>2</a:t>
                      </a:r>
                    </a:p>
                  </a:txBody>
                  <a:tcPr/>
                </a:tc>
                <a:tc>
                  <a:txBody>
                    <a:bodyPr/>
                    <a:lstStyle/>
                    <a:p>
                      <a:r>
                        <a:rPr lang="en-US" sz="1200" dirty="0"/>
                        <a:t>43</a:t>
                      </a:r>
                    </a:p>
                  </a:txBody>
                  <a:tcPr/>
                </a:tc>
                <a:tc>
                  <a:txBody>
                    <a:bodyPr/>
                    <a:lstStyle/>
                    <a:p>
                      <a:r>
                        <a:rPr lang="en-US" sz="1200" dirty="0"/>
                        <a:t>23</a:t>
                      </a:r>
                    </a:p>
                  </a:txBody>
                  <a:tcPr/>
                </a:tc>
                <a:tc>
                  <a:txBody>
                    <a:bodyPr/>
                    <a:lstStyle/>
                    <a:p>
                      <a:r>
                        <a:rPr lang="en-US" sz="1200" dirty="0"/>
                        <a:t>23</a:t>
                      </a:r>
                    </a:p>
                  </a:txBody>
                  <a:tcPr/>
                </a:tc>
                <a:tc>
                  <a:txBody>
                    <a:bodyPr/>
                    <a:lstStyle/>
                    <a:p>
                      <a:r>
                        <a:rPr lang="en-US" sz="1200" dirty="0"/>
                        <a:t>11</a:t>
                      </a:r>
                    </a:p>
                  </a:txBody>
                  <a:tcPr/>
                </a:tc>
                <a:tc>
                  <a:txBody>
                    <a:bodyPr/>
                    <a:lstStyle/>
                    <a:p>
                      <a:r>
                        <a:rPr lang="en-US" sz="1200" dirty="0"/>
                        <a:t>5.1435</a:t>
                      </a:r>
                    </a:p>
                  </a:txBody>
                  <a:tcPr/>
                </a:tc>
                <a:tc>
                  <a:txBody>
                    <a:bodyPr/>
                    <a:lstStyle/>
                    <a:p>
                      <a:r>
                        <a:rPr lang="en-US" sz="1200" dirty="0"/>
                        <a:t>934</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0</a:t>
                      </a:r>
                    </a:p>
                  </a:txBody>
                  <a:tcPr/>
                </a:tc>
                <a:tc>
                  <a:txBody>
                    <a:bodyPr/>
                    <a:lstStyle/>
                    <a:p>
                      <a:r>
                        <a:rPr lang="en-US" sz="1200" dirty="0"/>
                        <a:t>0</a:t>
                      </a:r>
                    </a:p>
                  </a:txBody>
                  <a:tcPr/>
                </a:tc>
                <a:tc>
                  <a:txBody>
                    <a:bodyPr/>
                    <a:lstStyle/>
                    <a:p>
                      <a:r>
                        <a:rPr lang="en-US" sz="1200" dirty="0"/>
                        <a:t>0</a:t>
                      </a:r>
                    </a:p>
                  </a:txBody>
                  <a:tcPr/>
                </a:tc>
                <a:tc>
                  <a:txBody>
                    <a:bodyPr/>
                    <a:lstStyle/>
                    <a:p>
                      <a:r>
                        <a:rPr lang="en-US" sz="1200" dirty="0"/>
                        <a:t>1</a:t>
                      </a:r>
                    </a:p>
                  </a:txBody>
                  <a:tcPr/>
                </a:tc>
                <a:extLst>
                  <a:ext uri="{0D108BD9-81ED-4DB2-BD59-A6C34878D82A}">
                    <a16:rowId xmlns:a16="http://schemas.microsoft.com/office/drawing/2014/main" val="1785566966"/>
                  </a:ext>
                </a:extLst>
              </a:tr>
              <a:tr h="333870">
                <a:tc>
                  <a:txBody>
                    <a:bodyPr/>
                    <a:lstStyle/>
                    <a:p>
                      <a:r>
                        <a:rPr lang="en-US" sz="1200" dirty="0"/>
                        <a:t>3</a:t>
                      </a:r>
                    </a:p>
                  </a:txBody>
                  <a:tcPr/>
                </a:tc>
                <a:tc>
                  <a:txBody>
                    <a:bodyPr/>
                    <a:lstStyle/>
                    <a:p>
                      <a:r>
                        <a:rPr lang="en-US" sz="1200" dirty="0"/>
                        <a:t>43</a:t>
                      </a:r>
                    </a:p>
                  </a:txBody>
                  <a:tcPr/>
                </a:tc>
                <a:tc>
                  <a:txBody>
                    <a:bodyPr/>
                    <a:lstStyle/>
                    <a:p>
                      <a:r>
                        <a:rPr lang="en-US" sz="1200" dirty="0"/>
                        <a:t>24</a:t>
                      </a:r>
                    </a:p>
                  </a:txBody>
                  <a:tcPr/>
                </a:tc>
                <a:tc>
                  <a:txBody>
                    <a:bodyPr/>
                    <a:lstStyle/>
                    <a:p>
                      <a:r>
                        <a:rPr lang="en-US" sz="1200" dirty="0"/>
                        <a:t>23</a:t>
                      </a:r>
                    </a:p>
                  </a:txBody>
                  <a:tcPr/>
                </a:tc>
                <a:tc>
                  <a:txBody>
                    <a:bodyPr/>
                    <a:lstStyle/>
                    <a:p>
                      <a:r>
                        <a:rPr lang="en-US" sz="1200" dirty="0"/>
                        <a:t>12</a:t>
                      </a:r>
                    </a:p>
                  </a:txBody>
                  <a:tcPr/>
                </a:tc>
                <a:tc>
                  <a:txBody>
                    <a:bodyPr/>
                    <a:lstStyle/>
                    <a:p>
                      <a:r>
                        <a:rPr lang="en-US" sz="1200" dirty="0"/>
                        <a:t>3.45</a:t>
                      </a:r>
                    </a:p>
                  </a:txBody>
                  <a:tcPr/>
                </a:tc>
                <a:tc>
                  <a:txBody>
                    <a:bodyPr/>
                    <a:lstStyle/>
                    <a:p>
                      <a:r>
                        <a:rPr lang="en-US" sz="1200" dirty="0"/>
                        <a:t>87</a:t>
                      </a:r>
                    </a:p>
                  </a:txBody>
                  <a:tcPr/>
                </a:tc>
                <a:tc>
                  <a:txBody>
                    <a:bodyPr/>
                    <a:lstStyle/>
                    <a:p>
                      <a:r>
                        <a:rPr lang="en-US" sz="1200" dirty="0"/>
                        <a:t>1</a:t>
                      </a:r>
                    </a:p>
                  </a:txBody>
                  <a:tcPr/>
                </a:tc>
                <a:tc>
                  <a:txBody>
                    <a:bodyPr/>
                    <a:lstStyle/>
                    <a:p>
                      <a:r>
                        <a:rPr lang="en-US" sz="1200" dirty="0"/>
                        <a:t>1</a:t>
                      </a:r>
                    </a:p>
                  </a:txBody>
                  <a:tcPr/>
                </a:tc>
                <a:tc>
                  <a:txBody>
                    <a:bodyPr/>
                    <a:lstStyle/>
                    <a:p>
                      <a:r>
                        <a:rPr lang="en-US" sz="1200" dirty="0"/>
                        <a:t>0</a:t>
                      </a:r>
                    </a:p>
                  </a:txBody>
                  <a:tcPr/>
                </a:tc>
                <a:tc>
                  <a:txBody>
                    <a:bodyPr/>
                    <a:lstStyle/>
                    <a:p>
                      <a:r>
                        <a:rPr lang="en-US" sz="1200" dirty="0"/>
                        <a:t>0</a:t>
                      </a:r>
                    </a:p>
                  </a:txBody>
                  <a:tcPr/>
                </a:tc>
                <a:tc>
                  <a:txBody>
                    <a:bodyPr/>
                    <a:lstStyle/>
                    <a:p>
                      <a:r>
                        <a:rPr lang="en-US" sz="1200" dirty="0"/>
                        <a:t>0</a:t>
                      </a:r>
                    </a:p>
                  </a:txBody>
                  <a:tcPr/>
                </a:tc>
                <a:tc>
                  <a:txBody>
                    <a:bodyPr/>
                    <a:lstStyle/>
                    <a:p>
                      <a:r>
                        <a:rPr lang="en-US" sz="1200" dirty="0"/>
                        <a:t>0</a:t>
                      </a:r>
                    </a:p>
                  </a:txBody>
                  <a:tcPr/>
                </a:tc>
                <a:tc>
                  <a:txBody>
                    <a:bodyPr/>
                    <a:lstStyle/>
                    <a:p>
                      <a:r>
                        <a:rPr lang="en-US" sz="1200" dirty="0"/>
                        <a:t>0</a:t>
                      </a:r>
                    </a:p>
                  </a:txBody>
                  <a:tcPr/>
                </a:tc>
                <a:tc>
                  <a:txBody>
                    <a:bodyPr/>
                    <a:lstStyle/>
                    <a:p>
                      <a:r>
                        <a:rPr lang="en-US" sz="1200" dirty="0"/>
                        <a:t>0</a:t>
                      </a:r>
                    </a:p>
                  </a:txBody>
                  <a:tcPr/>
                </a:tc>
                <a:extLst>
                  <a:ext uri="{0D108BD9-81ED-4DB2-BD59-A6C34878D82A}">
                    <a16:rowId xmlns:a16="http://schemas.microsoft.com/office/drawing/2014/main" val="2269433985"/>
                  </a:ext>
                </a:extLst>
              </a:tr>
            </a:tbl>
          </a:graphicData>
        </a:graphic>
      </p:graphicFrame>
      <p:grpSp>
        <p:nvGrpSpPr>
          <p:cNvPr id="45" name="Group 44">
            <a:extLst>
              <a:ext uri="{FF2B5EF4-FFF2-40B4-BE49-F238E27FC236}">
                <a16:creationId xmlns:a16="http://schemas.microsoft.com/office/drawing/2014/main" id="{2FEA00A6-A712-E74D-8432-96047DF81927}"/>
              </a:ext>
            </a:extLst>
          </p:cNvPr>
          <p:cNvGrpSpPr/>
          <p:nvPr/>
        </p:nvGrpSpPr>
        <p:grpSpPr>
          <a:xfrm>
            <a:off x="374295" y="130903"/>
            <a:ext cx="11188119" cy="5064735"/>
            <a:chOff x="374295" y="130903"/>
            <a:chExt cx="11188119" cy="5064735"/>
          </a:xfrm>
        </p:grpSpPr>
        <p:grpSp>
          <p:nvGrpSpPr>
            <p:cNvPr id="8" name="Group 7">
              <a:extLst>
                <a:ext uri="{FF2B5EF4-FFF2-40B4-BE49-F238E27FC236}">
                  <a16:creationId xmlns:a16="http://schemas.microsoft.com/office/drawing/2014/main" id="{085FFEAD-B1C0-9241-8948-5DEBB6B071CF}"/>
                </a:ext>
              </a:extLst>
            </p:cNvPr>
            <p:cNvGrpSpPr/>
            <p:nvPr/>
          </p:nvGrpSpPr>
          <p:grpSpPr>
            <a:xfrm>
              <a:off x="374295" y="130903"/>
              <a:ext cx="11188119" cy="5064735"/>
              <a:chOff x="374295" y="130903"/>
              <a:chExt cx="11188119" cy="5064735"/>
            </a:xfrm>
          </p:grpSpPr>
          <p:grpSp>
            <p:nvGrpSpPr>
              <p:cNvPr id="6" name="Group 5">
                <a:extLst>
                  <a:ext uri="{FF2B5EF4-FFF2-40B4-BE49-F238E27FC236}">
                    <a16:creationId xmlns:a16="http://schemas.microsoft.com/office/drawing/2014/main" id="{FCDCD97F-A5A1-A242-BF47-F8C08E191CC0}"/>
                  </a:ext>
                </a:extLst>
              </p:cNvPr>
              <p:cNvGrpSpPr/>
              <p:nvPr/>
            </p:nvGrpSpPr>
            <p:grpSpPr>
              <a:xfrm>
                <a:off x="374295" y="130903"/>
                <a:ext cx="11188119" cy="5064735"/>
                <a:chOff x="374295" y="130903"/>
                <a:chExt cx="11188119" cy="5064735"/>
              </a:xfrm>
            </p:grpSpPr>
            <p:grpSp>
              <p:nvGrpSpPr>
                <p:cNvPr id="2" name="Group 1">
                  <a:extLst>
                    <a:ext uri="{FF2B5EF4-FFF2-40B4-BE49-F238E27FC236}">
                      <a16:creationId xmlns:a16="http://schemas.microsoft.com/office/drawing/2014/main" id="{1EAF1050-BD19-2749-B0CF-EB7F05A1DC0F}"/>
                    </a:ext>
                  </a:extLst>
                </p:cNvPr>
                <p:cNvGrpSpPr/>
                <p:nvPr/>
              </p:nvGrpSpPr>
              <p:grpSpPr>
                <a:xfrm>
                  <a:off x="374295" y="130903"/>
                  <a:ext cx="11188119" cy="4959640"/>
                  <a:chOff x="374295" y="130903"/>
                  <a:chExt cx="11188119" cy="4959640"/>
                </a:xfrm>
              </p:grpSpPr>
              <p:grpSp>
                <p:nvGrpSpPr>
                  <p:cNvPr id="81" name="Group 80">
                    <a:extLst>
                      <a:ext uri="{FF2B5EF4-FFF2-40B4-BE49-F238E27FC236}">
                        <a16:creationId xmlns:a16="http://schemas.microsoft.com/office/drawing/2014/main" id="{047190DB-A5E7-0C43-9F10-95232E38379B}"/>
                      </a:ext>
                    </a:extLst>
                  </p:cNvPr>
                  <p:cNvGrpSpPr/>
                  <p:nvPr/>
                </p:nvGrpSpPr>
                <p:grpSpPr>
                  <a:xfrm>
                    <a:off x="374295" y="130903"/>
                    <a:ext cx="11188119" cy="4959640"/>
                    <a:chOff x="928931" y="205854"/>
                    <a:chExt cx="11188119" cy="4959640"/>
                  </a:xfrm>
                </p:grpSpPr>
                <p:grpSp>
                  <p:nvGrpSpPr>
                    <p:cNvPr id="76" name="Group 75">
                      <a:extLst>
                        <a:ext uri="{FF2B5EF4-FFF2-40B4-BE49-F238E27FC236}">
                          <a16:creationId xmlns:a16="http://schemas.microsoft.com/office/drawing/2014/main" id="{5F186B7F-50A4-5143-AAFB-3B3A2DE19EAF}"/>
                        </a:ext>
                      </a:extLst>
                    </p:cNvPr>
                    <p:cNvGrpSpPr/>
                    <p:nvPr/>
                  </p:nvGrpSpPr>
                  <p:grpSpPr>
                    <a:xfrm>
                      <a:off x="928931" y="205854"/>
                      <a:ext cx="11188119" cy="4959640"/>
                      <a:chOff x="1003881" y="205854"/>
                      <a:chExt cx="11188119" cy="4959640"/>
                    </a:xfrm>
                  </p:grpSpPr>
                  <p:grpSp>
                    <p:nvGrpSpPr>
                      <p:cNvPr id="74" name="Group 73">
                        <a:extLst>
                          <a:ext uri="{FF2B5EF4-FFF2-40B4-BE49-F238E27FC236}">
                            <a16:creationId xmlns:a16="http://schemas.microsoft.com/office/drawing/2014/main" id="{5C9444AB-C556-F249-9980-BEBC5A69C287}"/>
                          </a:ext>
                        </a:extLst>
                      </p:cNvPr>
                      <p:cNvGrpSpPr/>
                      <p:nvPr/>
                    </p:nvGrpSpPr>
                    <p:grpSpPr>
                      <a:xfrm>
                        <a:off x="1003881" y="205854"/>
                        <a:ext cx="11188119" cy="4959640"/>
                        <a:chOff x="1003881" y="205854"/>
                        <a:chExt cx="11188119" cy="4959640"/>
                      </a:xfrm>
                    </p:grpSpPr>
                    <p:grpSp>
                      <p:nvGrpSpPr>
                        <p:cNvPr id="71" name="Group 70">
                          <a:extLst>
                            <a:ext uri="{FF2B5EF4-FFF2-40B4-BE49-F238E27FC236}">
                              <a16:creationId xmlns:a16="http://schemas.microsoft.com/office/drawing/2014/main" id="{B6F60273-F28D-2B47-BDE2-4DA9BB7FD74D}"/>
                            </a:ext>
                          </a:extLst>
                        </p:cNvPr>
                        <p:cNvGrpSpPr/>
                        <p:nvPr/>
                      </p:nvGrpSpPr>
                      <p:grpSpPr>
                        <a:xfrm>
                          <a:off x="1003881" y="205854"/>
                          <a:ext cx="11188119" cy="4959640"/>
                          <a:chOff x="1003881" y="205854"/>
                          <a:chExt cx="11188119" cy="4959640"/>
                        </a:xfrm>
                      </p:grpSpPr>
                      <p:grpSp>
                        <p:nvGrpSpPr>
                          <p:cNvPr id="65" name="Group 64">
                            <a:extLst>
                              <a:ext uri="{FF2B5EF4-FFF2-40B4-BE49-F238E27FC236}">
                                <a16:creationId xmlns:a16="http://schemas.microsoft.com/office/drawing/2014/main" id="{6C9D9BAF-11ED-324D-AB82-B40826A9E629}"/>
                              </a:ext>
                            </a:extLst>
                          </p:cNvPr>
                          <p:cNvGrpSpPr/>
                          <p:nvPr/>
                        </p:nvGrpSpPr>
                        <p:grpSpPr>
                          <a:xfrm>
                            <a:off x="1003881" y="205854"/>
                            <a:ext cx="11188119" cy="4959640"/>
                            <a:chOff x="1003881" y="205854"/>
                            <a:chExt cx="11188119" cy="4959640"/>
                          </a:xfrm>
                        </p:grpSpPr>
                        <p:grpSp>
                          <p:nvGrpSpPr>
                            <p:cNvPr id="9" name="Group 8">
                              <a:extLst>
                                <a:ext uri="{FF2B5EF4-FFF2-40B4-BE49-F238E27FC236}">
                                  <a16:creationId xmlns:a16="http://schemas.microsoft.com/office/drawing/2014/main" id="{6EF7EA38-8C1C-0B45-8C13-BB683DFF850D}"/>
                                </a:ext>
                              </a:extLst>
                            </p:cNvPr>
                            <p:cNvGrpSpPr/>
                            <p:nvPr/>
                          </p:nvGrpSpPr>
                          <p:grpSpPr>
                            <a:xfrm>
                              <a:off x="1003881" y="205854"/>
                              <a:ext cx="11188119" cy="4959640"/>
                              <a:chOff x="1003881" y="159554"/>
                              <a:chExt cx="11188119" cy="4959640"/>
                            </a:xfrm>
                          </p:grpSpPr>
                          <p:grpSp>
                            <p:nvGrpSpPr>
                              <p:cNvPr id="10" name="Group 9">
                                <a:extLst>
                                  <a:ext uri="{FF2B5EF4-FFF2-40B4-BE49-F238E27FC236}">
                                    <a16:creationId xmlns:a16="http://schemas.microsoft.com/office/drawing/2014/main" id="{1946F3E2-5844-904D-936E-DBE57CC421F9}"/>
                                  </a:ext>
                                </a:extLst>
                              </p:cNvPr>
                              <p:cNvGrpSpPr/>
                              <p:nvPr/>
                            </p:nvGrpSpPr>
                            <p:grpSpPr>
                              <a:xfrm>
                                <a:off x="1003881" y="159554"/>
                                <a:ext cx="11188119" cy="4959640"/>
                                <a:chOff x="-13252" y="1530612"/>
                                <a:chExt cx="12194742" cy="5658854"/>
                              </a:xfrm>
                            </p:grpSpPr>
                            <p:grpSp>
                              <p:nvGrpSpPr>
                                <p:cNvPr id="14" name="Group 13">
                                  <a:extLst>
                                    <a:ext uri="{FF2B5EF4-FFF2-40B4-BE49-F238E27FC236}">
                                      <a16:creationId xmlns:a16="http://schemas.microsoft.com/office/drawing/2014/main" id="{3040D966-427A-0545-8E1F-146B1AA4654D}"/>
                                    </a:ext>
                                  </a:extLst>
                                </p:cNvPr>
                                <p:cNvGrpSpPr/>
                                <p:nvPr/>
                              </p:nvGrpSpPr>
                              <p:grpSpPr>
                                <a:xfrm>
                                  <a:off x="-13252" y="1530612"/>
                                  <a:ext cx="12194742" cy="5658854"/>
                                  <a:chOff x="-13252" y="1530612"/>
                                  <a:chExt cx="12194742" cy="5658854"/>
                                </a:xfrm>
                              </p:grpSpPr>
                              <p:grpSp>
                                <p:nvGrpSpPr>
                                  <p:cNvPr id="21" name="Group 20">
                                    <a:extLst>
                                      <a:ext uri="{FF2B5EF4-FFF2-40B4-BE49-F238E27FC236}">
                                        <a16:creationId xmlns:a16="http://schemas.microsoft.com/office/drawing/2014/main" id="{BD7D090E-ADF5-9F4D-AE9D-D4AE2E878D6B}"/>
                                      </a:ext>
                                    </a:extLst>
                                  </p:cNvPr>
                                  <p:cNvGrpSpPr/>
                                  <p:nvPr/>
                                </p:nvGrpSpPr>
                                <p:grpSpPr>
                                  <a:xfrm>
                                    <a:off x="-13252" y="1530612"/>
                                    <a:ext cx="12194742" cy="5658854"/>
                                    <a:chOff x="-13252" y="1530612"/>
                                    <a:chExt cx="12194742" cy="5658854"/>
                                  </a:xfrm>
                                </p:grpSpPr>
                                <p:grpSp>
                                  <p:nvGrpSpPr>
                                    <p:cNvPr id="23" name="Group 22">
                                      <a:extLst>
                                        <a:ext uri="{FF2B5EF4-FFF2-40B4-BE49-F238E27FC236}">
                                          <a16:creationId xmlns:a16="http://schemas.microsoft.com/office/drawing/2014/main" id="{9FD8D486-C098-C041-A2A6-07F5B68A4E51}"/>
                                        </a:ext>
                                      </a:extLst>
                                    </p:cNvPr>
                                    <p:cNvGrpSpPr/>
                                    <p:nvPr/>
                                  </p:nvGrpSpPr>
                                  <p:grpSpPr>
                                    <a:xfrm>
                                      <a:off x="-13252" y="1530612"/>
                                      <a:ext cx="12194742" cy="5658854"/>
                                      <a:chOff x="-13252" y="1530612"/>
                                      <a:chExt cx="12194742" cy="5658854"/>
                                    </a:xfrm>
                                  </p:grpSpPr>
                                  <p:grpSp>
                                    <p:nvGrpSpPr>
                                      <p:cNvPr id="25" name="Group 24">
                                        <a:extLst>
                                          <a:ext uri="{FF2B5EF4-FFF2-40B4-BE49-F238E27FC236}">
                                            <a16:creationId xmlns:a16="http://schemas.microsoft.com/office/drawing/2014/main" id="{AC48E0D4-00A5-7843-9940-E4E8B71FFA09}"/>
                                          </a:ext>
                                        </a:extLst>
                                      </p:cNvPr>
                                      <p:cNvGrpSpPr/>
                                      <p:nvPr/>
                                    </p:nvGrpSpPr>
                                    <p:grpSpPr>
                                      <a:xfrm>
                                        <a:off x="-10510" y="1530612"/>
                                        <a:ext cx="12192000" cy="2865068"/>
                                        <a:chOff x="-13252" y="2193583"/>
                                        <a:chExt cx="12192000" cy="2865068"/>
                                      </a:xfrm>
                                    </p:grpSpPr>
                                    <p:sp>
                                      <p:nvSpPr>
                                        <p:cNvPr id="42" name="TextBox 41">
                                          <a:extLst>
                                            <a:ext uri="{FF2B5EF4-FFF2-40B4-BE49-F238E27FC236}">
                                              <a16:creationId xmlns:a16="http://schemas.microsoft.com/office/drawing/2014/main" id="{C7CAFF67-7C40-834D-A53D-D97B7AB1BA55}"/>
                                            </a:ext>
                                          </a:extLst>
                                        </p:cNvPr>
                                        <p:cNvSpPr txBox="1"/>
                                        <p:nvPr/>
                                      </p:nvSpPr>
                                      <p:spPr>
                                        <a:xfrm>
                                          <a:off x="95077" y="4123205"/>
                                          <a:ext cx="898293" cy="117083"/>
                                        </a:xfrm>
                                        <a:prstGeom prst="rect">
                                          <a:avLst/>
                                        </a:prstGeom>
                                        <a:solidFill>
                                          <a:srgbClr val="FFC000"/>
                                        </a:solidFill>
                                      </p:spPr>
                                      <p:txBody>
                                        <a:bodyPr wrap="square" lIns="0" tIns="0" rIns="0" bIns="0" rtlCol="0" anchor="t">
                                          <a:spAutoFit/>
                                        </a:bodyPr>
                                        <a:lstStyle/>
                                        <a:p>
                                          <a:r>
                                            <a:rPr lang="en-US" sz="761" dirty="0">
                                              <a:solidFill>
                                                <a:srgbClr val="FFFFFF"/>
                                              </a:solidFill>
                                            </a:rPr>
                                            <a:t>Vendors Details</a:t>
                                          </a:r>
                                        </a:p>
                                      </p:txBody>
                                    </p:sp>
                                    <p:pic>
                                      <p:nvPicPr>
                                        <p:cNvPr id="43" name="Picture 42">
                                          <a:extLst>
                                            <a:ext uri="{FF2B5EF4-FFF2-40B4-BE49-F238E27FC236}">
                                              <a16:creationId xmlns:a16="http://schemas.microsoft.com/office/drawing/2014/main" id="{3866B113-DE81-D645-AB6F-310AD8979C4C}"/>
                                            </a:ext>
                                          </a:extLst>
                                        </p:cNvPr>
                                        <p:cNvPicPr>
                                          <a:picLocks noChangeAspect="1"/>
                                        </p:cNvPicPr>
                                        <p:nvPr/>
                                      </p:nvPicPr>
                                      <p:blipFill rotWithShape="1">
                                        <a:blip r:embed="rId2"/>
                                        <a:srcRect b="40879"/>
                                        <a:stretch/>
                                      </p:blipFill>
                                      <p:spPr>
                                        <a:xfrm>
                                          <a:off x="-13252" y="2193583"/>
                                          <a:ext cx="12192000" cy="2865068"/>
                                        </a:xfrm>
                                        <a:prstGeom prst="rect">
                                          <a:avLst/>
                                        </a:prstGeom>
                                      </p:spPr>
                                    </p:pic>
                                    <p:sp>
                                      <p:nvSpPr>
                                        <p:cNvPr id="44" name="TextBox 43">
                                          <a:extLst>
                                            <a:ext uri="{FF2B5EF4-FFF2-40B4-BE49-F238E27FC236}">
                                              <a16:creationId xmlns:a16="http://schemas.microsoft.com/office/drawing/2014/main" id="{242F34FB-4172-D846-842E-481E2208D039}"/>
                                            </a:ext>
                                          </a:extLst>
                                        </p:cNvPr>
                                        <p:cNvSpPr txBox="1"/>
                                        <p:nvPr/>
                                      </p:nvSpPr>
                                      <p:spPr>
                                        <a:xfrm>
                                          <a:off x="133562" y="2368592"/>
                                          <a:ext cx="3303320" cy="280933"/>
                                        </a:xfrm>
                                        <a:prstGeom prst="rect">
                                          <a:avLst/>
                                        </a:prstGeom>
                                        <a:solidFill>
                                          <a:srgbClr val="EDF1F5"/>
                                        </a:solidFill>
                                      </p:spPr>
                                      <p:txBody>
                                        <a:bodyPr wrap="square" lIns="0" tIns="0" rIns="0" bIns="0" rtlCol="0" anchor="ctr">
                                          <a:spAutoFit/>
                                        </a:bodyPr>
                                        <a:lstStyle/>
                                        <a:p>
                                          <a:r>
                                            <a:rPr lang="en-US" sz="1600" dirty="0"/>
                                            <a:t>Delivery Orders</a:t>
                                          </a:r>
                                          <a:endParaRPr lang="en-US" sz="1600" dirty="0">
                                            <a:solidFill>
                                              <a:schemeClr val="tx1">
                                                <a:lumMod val="95000"/>
                                                <a:lumOff val="5000"/>
                                              </a:schemeClr>
                                            </a:solidFill>
                                          </a:endParaRPr>
                                        </a:p>
                                      </p:txBody>
                                    </p:sp>
                                  </p:grpSp>
                                  <p:grpSp>
                                    <p:nvGrpSpPr>
                                      <p:cNvPr id="26" name="Group 25">
                                        <a:extLst>
                                          <a:ext uri="{FF2B5EF4-FFF2-40B4-BE49-F238E27FC236}">
                                            <a16:creationId xmlns:a16="http://schemas.microsoft.com/office/drawing/2014/main" id="{69C3B520-BE9D-584C-96AE-9DB6556089D6}"/>
                                          </a:ext>
                                        </a:extLst>
                                      </p:cNvPr>
                                      <p:cNvGrpSpPr/>
                                      <p:nvPr/>
                                    </p:nvGrpSpPr>
                                    <p:grpSpPr>
                                      <a:xfrm>
                                        <a:off x="-13252" y="4395680"/>
                                        <a:ext cx="12192000" cy="2793786"/>
                                        <a:chOff x="-13252" y="4395680"/>
                                        <a:chExt cx="12192000" cy="2793786"/>
                                      </a:xfrm>
                                    </p:grpSpPr>
                                    <p:pic>
                                      <p:nvPicPr>
                                        <p:cNvPr id="27" name="Picture 26">
                                          <a:extLst>
                                            <a:ext uri="{FF2B5EF4-FFF2-40B4-BE49-F238E27FC236}">
                                              <a16:creationId xmlns:a16="http://schemas.microsoft.com/office/drawing/2014/main" id="{FDD1A925-41D7-2148-9665-DE2F51EDEC39}"/>
                                            </a:ext>
                                          </a:extLst>
                                        </p:cNvPr>
                                        <p:cNvPicPr>
                                          <a:picLocks noChangeAspect="1"/>
                                        </p:cNvPicPr>
                                        <p:nvPr/>
                                      </p:nvPicPr>
                                      <p:blipFill>
                                        <a:blip r:embed="rId3"/>
                                        <a:stretch>
                                          <a:fillRect/>
                                        </a:stretch>
                                      </p:blipFill>
                                      <p:spPr>
                                        <a:xfrm>
                                          <a:off x="-13252" y="4395680"/>
                                          <a:ext cx="12192000" cy="2793786"/>
                                        </a:xfrm>
                                        <a:prstGeom prst="rect">
                                          <a:avLst/>
                                        </a:prstGeom>
                                      </p:spPr>
                                    </p:pic>
                                    <p:sp>
                                      <p:nvSpPr>
                                        <p:cNvPr id="28" name="Rectangle 27">
                                          <a:extLst>
                                            <a:ext uri="{FF2B5EF4-FFF2-40B4-BE49-F238E27FC236}">
                                              <a16:creationId xmlns:a16="http://schemas.microsoft.com/office/drawing/2014/main" id="{D2BD308C-2DFC-D242-B4FE-E0E752F796CD}"/>
                                            </a:ext>
                                          </a:extLst>
                                        </p:cNvPr>
                                        <p:cNvSpPr/>
                                        <p:nvPr/>
                                      </p:nvSpPr>
                                      <p:spPr>
                                        <a:xfrm>
                                          <a:off x="353970" y="4662750"/>
                                          <a:ext cx="872798" cy="351168"/>
                                        </a:xfrm>
                                        <a:prstGeom prst="rect">
                                          <a:avLst/>
                                        </a:prstGeom>
                                        <a:solidFill>
                                          <a:srgbClr val="F4F4F6"/>
                                        </a:solidFill>
                                      </p:spPr>
                                      <p:txBody>
                                        <a:bodyPr wrap="square">
                                          <a:spAutoFit/>
                                        </a:bodyPr>
                                        <a:lstStyle/>
                                        <a:p>
                                          <a:pPr algn="ctr"/>
                                          <a:r>
                                            <a:rPr lang="en-US" sz="1400" dirty="0"/>
                                            <a:t>Order #</a:t>
                                          </a:r>
                                        </a:p>
                                      </p:txBody>
                                    </p:sp>
                                    <p:sp>
                                      <p:nvSpPr>
                                        <p:cNvPr id="29" name="Rectangle 28">
                                          <a:extLst>
                                            <a:ext uri="{FF2B5EF4-FFF2-40B4-BE49-F238E27FC236}">
                                              <a16:creationId xmlns:a16="http://schemas.microsoft.com/office/drawing/2014/main" id="{B38D446C-101D-6A4D-888F-E0EB22183B5A}"/>
                                            </a:ext>
                                          </a:extLst>
                                        </p:cNvPr>
                                        <p:cNvSpPr/>
                                        <p:nvPr/>
                                      </p:nvSpPr>
                                      <p:spPr>
                                        <a:xfrm>
                                          <a:off x="1283113" y="4648386"/>
                                          <a:ext cx="815562" cy="351168"/>
                                        </a:xfrm>
                                        <a:prstGeom prst="rect">
                                          <a:avLst/>
                                        </a:prstGeom>
                                        <a:solidFill>
                                          <a:srgbClr val="F4F4F6"/>
                                        </a:solidFill>
                                      </p:spPr>
                                      <p:txBody>
                                        <a:bodyPr wrap="square">
                                          <a:spAutoFit/>
                                        </a:bodyPr>
                                        <a:lstStyle/>
                                        <a:p>
                                          <a:pPr algn="ctr"/>
                                          <a:r>
                                            <a:rPr lang="en-US" sz="1400" dirty="0"/>
                                            <a:t>Vendor</a:t>
                                          </a:r>
                                        </a:p>
                                      </p:txBody>
                                    </p:sp>
                                    <p:sp>
                                      <p:nvSpPr>
                                        <p:cNvPr id="30" name="Rectangle 29">
                                          <a:extLst>
                                            <a:ext uri="{FF2B5EF4-FFF2-40B4-BE49-F238E27FC236}">
                                              <a16:creationId xmlns:a16="http://schemas.microsoft.com/office/drawing/2014/main" id="{C25A0578-F45B-4446-AC04-0AAC97BBEFE3}"/>
                                            </a:ext>
                                          </a:extLst>
                                        </p:cNvPr>
                                        <p:cNvSpPr/>
                                        <p:nvPr/>
                                      </p:nvSpPr>
                                      <p:spPr>
                                        <a:xfrm>
                                          <a:off x="6091709" y="4684101"/>
                                          <a:ext cx="1433371" cy="351168"/>
                                        </a:xfrm>
                                        <a:prstGeom prst="rect">
                                          <a:avLst/>
                                        </a:prstGeom>
                                        <a:solidFill>
                                          <a:srgbClr val="F4F4F6"/>
                                        </a:solidFill>
                                      </p:spPr>
                                      <p:txBody>
                                        <a:bodyPr wrap="square">
                                          <a:spAutoFit/>
                                        </a:bodyPr>
                                        <a:lstStyle/>
                                        <a:p>
                                          <a:pPr algn="ctr"/>
                                          <a:r>
                                            <a:rPr lang="en-US" sz="1400" dirty="0"/>
                                            <a:t>Driver Earnings</a:t>
                                          </a:r>
                                        </a:p>
                                      </p:txBody>
                                    </p:sp>
                                    <p:sp>
                                      <p:nvSpPr>
                                        <p:cNvPr id="31" name="Rectangle 30">
                                          <a:extLst>
                                            <a:ext uri="{FF2B5EF4-FFF2-40B4-BE49-F238E27FC236}">
                                              <a16:creationId xmlns:a16="http://schemas.microsoft.com/office/drawing/2014/main" id="{A4EFA3E4-DDE8-5847-B94A-B50C58608D83}"/>
                                            </a:ext>
                                          </a:extLst>
                                        </p:cNvPr>
                                        <p:cNvSpPr/>
                                        <p:nvPr/>
                                      </p:nvSpPr>
                                      <p:spPr>
                                        <a:xfrm>
                                          <a:off x="10982874" y="4678487"/>
                                          <a:ext cx="801667" cy="351168"/>
                                        </a:xfrm>
                                        <a:prstGeom prst="rect">
                                          <a:avLst/>
                                        </a:prstGeom>
                                        <a:solidFill>
                                          <a:srgbClr val="F4F4F6"/>
                                        </a:solidFill>
                                      </p:spPr>
                                      <p:txBody>
                                        <a:bodyPr wrap="square">
                                          <a:spAutoFit/>
                                        </a:bodyPr>
                                        <a:lstStyle/>
                                        <a:p>
                                          <a:r>
                                            <a:rPr lang="en-US" sz="1400" dirty="0"/>
                                            <a:t>Assign</a:t>
                                          </a:r>
                                        </a:p>
                                      </p:txBody>
                                    </p:sp>
                                    <p:sp>
                                      <p:nvSpPr>
                                        <p:cNvPr id="32" name="Rectangle 31">
                                          <a:extLst>
                                            <a:ext uri="{FF2B5EF4-FFF2-40B4-BE49-F238E27FC236}">
                                              <a16:creationId xmlns:a16="http://schemas.microsoft.com/office/drawing/2014/main" id="{A6701119-6673-CD40-97C2-FDBDBEAF9E8C}"/>
                                            </a:ext>
                                          </a:extLst>
                                        </p:cNvPr>
                                        <p:cNvSpPr/>
                                        <p:nvPr/>
                                      </p:nvSpPr>
                                      <p:spPr>
                                        <a:xfrm>
                                          <a:off x="318980" y="5245009"/>
                                          <a:ext cx="1099017" cy="351168"/>
                                        </a:xfrm>
                                        <a:prstGeom prst="rect">
                                          <a:avLst/>
                                        </a:prstGeom>
                                        <a:solidFill>
                                          <a:srgbClr val="F8FAFB"/>
                                        </a:solidFill>
                                      </p:spPr>
                                      <p:txBody>
                                        <a:bodyPr wrap="square">
                                          <a:spAutoFit/>
                                        </a:bodyPr>
                                        <a:lstStyle/>
                                        <a:p>
                                          <a:r>
                                            <a:rPr lang="en-US" sz="1400" dirty="0"/>
                                            <a:t>12323</a:t>
                                          </a:r>
                                        </a:p>
                                      </p:txBody>
                                    </p:sp>
                                    <p:sp>
                                      <p:nvSpPr>
                                        <p:cNvPr id="33" name="Rectangle 32">
                                          <a:extLst>
                                            <a:ext uri="{FF2B5EF4-FFF2-40B4-BE49-F238E27FC236}">
                                              <a16:creationId xmlns:a16="http://schemas.microsoft.com/office/drawing/2014/main" id="{53BCFC21-0289-5F46-BA39-7E427C98E869}"/>
                                            </a:ext>
                                          </a:extLst>
                                        </p:cNvPr>
                                        <p:cNvSpPr/>
                                        <p:nvPr/>
                                      </p:nvSpPr>
                                      <p:spPr>
                                        <a:xfrm>
                                          <a:off x="2206999" y="4637881"/>
                                          <a:ext cx="874350" cy="351168"/>
                                        </a:xfrm>
                                        <a:prstGeom prst="rect">
                                          <a:avLst/>
                                        </a:prstGeom>
                                        <a:solidFill>
                                          <a:srgbClr val="F4F4F6"/>
                                        </a:solidFill>
                                      </p:spPr>
                                      <p:txBody>
                                        <a:bodyPr wrap="square">
                                          <a:spAutoFit/>
                                        </a:bodyPr>
                                        <a:lstStyle/>
                                        <a:p>
                                          <a:pPr algn="ctr"/>
                                          <a:r>
                                            <a:rPr lang="en-US" sz="1400" dirty="0"/>
                                            <a:t>Store</a:t>
                                          </a:r>
                                        </a:p>
                                      </p:txBody>
                                    </p:sp>
                                    <p:sp>
                                      <p:nvSpPr>
                                        <p:cNvPr id="34" name="Rectangle 33">
                                          <a:extLst>
                                            <a:ext uri="{FF2B5EF4-FFF2-40B4-BE49-F238E27FC236}">
                                              <a16:creationId xmlns:a16="http://schemas.microsoft.com/office/drawing/2014/main" id="{1262851B-AEC1-8949-91E7-61A7208E27D2}"/>
                                            </a:ext>
                                          </a:extLst>
                                        </p:cNvPr>
                                        <p:cNvSpPr/>
                                        <p:nvPr/>
                                      </p:nvSpPr>
                                      <p:spPr>
                                        <a:xfrm>
                                          <a:off x="6785487" y="5085358"/>
                                          <a:ext cx="981658" cy="600739"/>
                                        </a:xfrm>
                                        <a:prstGeom prst="rect">
                                          <a:avLst/>
                                        </a:prstGeom>
                                        <a:solidFill>
                                          <a:srgbClr val="F8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6454754-1687-7E45-9123-A1EF388357B0}"/>
                                            </a:ext>
                                          </a:extLst>
                                        </p:cNvPr>
                                        <p:cNvSpPr/>
                                        <p:nvPr/>
                                      </p:nvSpPr>
                                      <p:spPr>
                                        <a:xfrm>
                                          <a:off x="6785487" y="5800594"/>
                                          <a:ext cx="981658" cy="383358"/>
                                        </a:xfrm>
                                        <a:prstGeom prst="rect">
                                          <a:avLst/>
                                        </a:prstGeom>
                                        <a:solidFill>
                                          <a:srgbClr val="F8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E6E34AA5-39FA-2641-84B1-50BBBE5CE3B9}"/>
                                            </a:ext>
                                          </a:extLst>
                                        </p:cNvPr>
                                        <p:cNvSpPr/>
                                        <p:nvPr/>
                                      </p:nvSpPr>
                                      <p:spPr>
                                        <a:xfrm>
                                          <a:off x="2164750" y="5225600"/>
                                          <a:ext cx="957199" cy="351168"/>
                                        </a:xfrm>
                                        <a:prstGeom prst="rect">
                                          <a:avLst/>
                                        </a:prstGeom>
                                        <a:solidFill>
                                          <a:srgbClr val="F8FAFB"/>
                                        </a:solidFill>
                                      </p:spPr>
                                      <p:txBody>
                                        <a:bodyPr wrap="square">
                                          <a:spAutoFit/>
                                        </a:bodyPr>
                                        <a:lstStyle/>
                                        <a:p>
                                          <a:pPr algn="ctr"/>
                                          <a:r>
                                            <a:rPr lang="en-US" sz="1400" dirty="0"/>
                                            <a:t>Store 12</a:t>
                                          </a:r>
                                        </a:p>
                                      </p:txBody>
                                    </p:sp>
                                    <p:sp>
                                      <p:nvSpPr>
                                        <p:cNvPr id="37" name="Rectangle 36">
                                          <a:extLst>
                                            <a:ext uri="{FF2B5EF4-FFF2-40B4-BE49-F238E27FC236}">
                                              <a16:creationId xmlns:a16="http://schemas.microsoft.com/office/drawing/2014/main" id="{59274BC1-A7EC-B749-BB99-B1E85C6E8E69}"/>
                                            </a:ext>
                                          </a:extLst>
                                        </p:cNvPr>
                                        <p:cNvSpPr/>
                                        <p:nvPr/>
                                      </p:nvSpPr>
                                      <p:spPr>
                                        <a:xfrm>
                                          <a:off x="2166070" y="5832784"/>
                                          <a:ext cx="926666" cy="351168"/>
                                        </a:xfrm>
                                        <a:prstGeom prst="rect">
                                          <a:avLst/>
                                        </a:prstGeom>
                                        <a:solidFill>
                                          <a:srgbClr val="FEFFFE"/>
                                        </a:solidFill>
                                      </p:spPr>
                                      <p:txBody>
                                        <a:bodyPr wrap="square">
                                          <a:spAutoFit/>
                                        </a:bodyPr>
                                        <a:lstStyle/>
                                        <a:p>
                                          <a:pPr algn="ctr"/>
                                          <a:r>
                                            <a:rPr lang="en-US" sz="1400" dirty="0"/>
                                            <a:t>Store 8</a:t>
                                          </a:r>
                                        </a:p>
                                      </p:txBody>
                                    </p:sp>
                                    <p:sp>
                                      <p:nvSpPr>
                                        <p:cNvPr id="38" name="Rectangle 37">
                                          <a:extLst>
                                            <a:ext uri="{FF2B5EF4-FFF2-40B4-BE49-F238E27FC236}">
                                              <a16:creationId xmlns:a16="http://schemas.microsoft.com/office/drawing/2014/main" id="{D78E111C-C81D-D44A-A13C-6D21128CA2A2}"/>
                                            </a:ext>
                                          </a:extLst>
                                        </p:cNvPr>
                                        <p:cNvSpPr/>
                                        <p:nvPr/>
                                      </p:nvSpPr>
                                      <p:spPr>
                                        <a:xfrm>
                                          <a:off x="1292202" y="5221473"/>
                                          <a:ext cx="954911" cy="351168"/>
                                        </a:xfrm>
                                        <a:prstGeom prst="rect">
                                          <a:avLst/>
                                        </a:prstGeom>
                                        <a:solidFill>
                                          <a:srgbClr val="F8FAFB"/>
                                        </a:solidFill>
                                      </p:spPr>
                                      <p:txBody>
                                        <a:bodyPr wrap="square">
                                          <a:spAutoFit/>
                                        </a:bodyPr>
                                        <a:lstStyle/>
                                        <a:p>
                                          <a:r>
                                            <a:rPr lang="en-US" sz="1400" dirty="0"/>
                                            <a:t>Vendor 2</a:t>
                                          </a:r>
                                        </a:p>
                                      </p:txBody>
                                    </p:sp>
                                    <p:cxnSp>
                                      <p:nvCxnSpPr>
                                        <p:cNvPr id="39" name="Straight Connector 38">
                                          <a:extLst>
                                            <a:ext uri="{FF2B5EF4-FFF2-40B4-BE49-F238E27FC236}">
                                              <a16:creationId xmlns:a16="http://schemas.microsoft.com/office/drawing/2014/main" id="{04F5A9D1-1D15-8A42-830E-C6F62287B43D}"/>
                                            </a:ext>
                                          </a:extLst>
                                        </p:cNvPr>
                                        <p:cNvCxnSpPr>
                                          <a:cxnSpLocks/>
                                        </p:cNvCxnSpPr>
                                        <p:nvPr/>
                                      </p:nvCxnSpPr>
                                      <p:spPr>
                                        <a:xfrm>
                                          <a:off x="1262989" y="4641863"/>
                                          <a:ext cx="0" cy="1591670"/>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09AB86FE-D651-EA46-A1D0-6F589DADB84F}"/>
                                            </a:ext>
                                          </a:extLst>
                                        </p:cNvPr>
                                        <p:cNvSpPr/>
                                        <p:nvPr/>
                                      </p:nvSpPr>
                                      <p:spPr>
                                        <a:xfrm>
                                          <a:off x="1292202" y="5804821"/>
                                          <a:ext cx="954911" cy="351168"/>
                                        </a:xfrm>
                                        <a:prstGeom prst="rect">
                                          <a:avLst/>
                                        </a:prstGeom>
                                        <a:solidFill>
                                          <a:srgbClr val="FEFFFE"/>
                                        </a:solidFill>
                                      </p:spPr>
                                      <p:txBody>
                                        <a:bodyPr wrap="square">
                                          <a:spAutoFit/>
                                        </a:bodyPr>
                                        <a:lstStyle/>
                                        <a:p>
                                          <a:r>
                                            <a:rPr lang="en-US" sz="1400" dirty="0"/>
                                            <a:t>Vendor 3</a:t>
                                          </a:r>
                                        </a:p>
                                      </p:txBody>
                                    </p:sp>
                                    <p:sp>
                                      <p:nvSpPr>
                                        <p:cNvPr id="41" name="Rectangle 40">
                                          <a:extLst>
                                            <a:ext uri="{FF2B5EF4-FFF2-40B4-BE49-F238E27FC236}">
                                              <a16:creationId xmlns:a16="http://schemas.microsoft.com/office/drawing/2014/main" id="{7F31E15C-B608-784B-BB31-40DADDE4222D}"/>
                                            </a:ext>
                                          </a:extLst>
                                        </p:cNvPr>
                                        <p:cNvSpPr/>
                                        <p:nvPr/>
                                      </p:nvSpPr>
                                      <p:spPr>
                                        <a:xfrm>
                                          <a:off x="320312" y="5817944"/>
                                          <a:ext cx="928108" cy="351168"/>
                                        </a:xfrm>
                                        <a:prstGeom prst="rect">
                                          <a:avLst/>
                                        </a:prstGeom>
                                        <a:solidFill>
                                          <a:srgbClr val="FEFFFE"/>
                                        </a:solidFill>
                                      </p:spPr>
                                      <p:txBody>
                                        <a:bodyPr wrap="square">
                                          <a:spAutoFit/>
                                        </a:bodyPr>
                                        <a:lstStyle/>
                                        <a:p>
                                          <a:r>
                                            <a:rPr lang="en-US" sz="1400" dirty="0"/>
                                            <a:t>12323</a:t>
                                          </a:r>
                                        </a:p>
                                      </p:txBody>
                                    </p:sp>
                                  </p:grpSp>
                                </p:grpSp>
                                <p:sp>
                                  <p:nvSpPr>
                                    <p:cNvPr id="24" name="Rectangle 23">
                                      <a:extLst>
                                        <a:ext uri="{FF2B5EF4-FFF2-40B4-BE49-F238E27FC236}">
                                          <a16:creationId xmlns:a16="http://schemas.microsoft.com/office/drawing/2014/main" id="{86AC186D-E610-9540-BC02-7874739590DE}"/>
                                        </a:ext>
                                      </a:extLst>
                                    </p:cNvPr>
                                    <p:cNvSpPr/>
                                    <p:nvPr/>
                                  </p:nvSpPr>
                                  <p:spPr>
                                    <a:xfrm>
                                      <a:off x="8850778" y="5838384"/>
                                      <a:ext cx="1682250" cy="307777"/>
                                    </a:xfrm>
                                    <a:prstGeom prst="rect">
                                      <a:avLst/>
                                    </a:prstGeom>
                                    <a:solidFill>
                                      <a:srgbClr val="FEFFFE"/>
                                    </a:solidFill>
                                  </p:spPr>
                                  <p:txBody>
                                    <a:bodyPr wrap="square">
                                      <a:spAutoFit/>
                                    </a:bodyPr>
                                    <a:lstStyle/>
                                    <a:p>
                                      <a:endParaRPr lang="en-US" sz="1400" dirty="0"/>
                                    </a:p>
                                  </p:txBody>
                                </p:sp>
                              </p:grpSp>
                              <p:sp>
                                <p:nvSpPr>
                                  <p:cNvPr id="22" name="Rectangle 21">
                                    <a:extLst>
                                      <a:ext uri="{FF2B5EF4-FFF2-40B4-BE49-F238E27FC236}">
                                        <a16:creationId xmlns:a16="http://schemas.microsoft.com/office/drawing/2014/main" id="{214B446C-B39C-634D-9FDD-B75E6D864368}"/>
                                      </a:ext>
                                    </a:extLst>
                                  </p:cNvPr>
                                  <p:cNvSpPr/>
                                  <p:nvPr/>
                                </p:nvSpPr>
                                <p:spPr>
                                  <a:xfrm>
                                    <a:off x="8850778" y="5246328"/>
                                    <a:ext cx="1682250" cy="307777"/>
                                  </a:xfrm>
                                  <a:prstGeom prst="rect">
                                    <a:avLst/>
                                  </a:prstGeom>
                                  <a:solidFill>
                                    <a:srgbClr val="F8FAFB"/>
                                  </a:solidFill>
                                </p:spPr>
                                <p:txBody>
                                  <a:bodyPr wrap="square">
                                    <a:spAutoFit/>
                                  </a:bodyPr>
                                  <a:lstStyle/>
                                  <a:p>
                                    <a:endParaRPr lang="en-US" sz="1400" dirty="0"/>
                                  </a:p>
                                </p:txBody>
                              </p:sp>
                            </p:grpSp>
                            <p:grpSp>
                              <p:nvGrpSpPr>
                                <p:cNvPr id="15" name="Group 14">
                                  <a:extLst>
                                    <a:ext uri="{FF2B5EF4-FFF2-40B4-BE49-F238E27FC236}">
                                      <a16:creationId xmlns:a16="http://schemas.microsoft.com/office/drawing/2014/main" id="{1A40F647-184B-AE4A-ABC4-1A8B727B5DDD}"/>
                                    </a:ext>
                                  </a:extLst>
                                </p:cNvPr>
                                <p:cNvGrpSpPr/>
                                <p:nvPr/>
                              </p:nvGrpSpPr>
                              <p:grpSpPr>
                                <a:xfrm>
                                  <a:off x="6149556" y="4650221"/>
                                  <a:ext cx="4523312" cy="1591357"/>
                                  <a:chOff x="6149556" y="4650221"/>
                                  <a:chExt cx="4523312" cy="1591357"/>
                                </a:xfrm>
                              </p:grpSpPr>
                              <p:sp>
                                <p:nvSpPr>
                                  <p:cNvPr id="16" name="Rectangle 15">
                                    <a:extLst>
                                      <a:ext uri="{FF2B5EF4-FFF2-40B4-BE49-F238E27FC236}">
                                        <a16:creationId xmlns:a16="http://schemas.microsoft.com/office/drawing/2014/main" id="{9C07513F-FF56-9F45-A8F3-8678A895EF7B}"/>
                                      </a:ext>
                                    </a:extLst>
                                  </p:cNvPr>
                                  <p:cNvSpPr/>
                                  <p:nvPr/>
                                </p:nvSpPr>
                                <p:spPr>
                                  <a:xfrm>
                                    <a:off x="6179872" y="5264863"/>
                                    <a:ext cx="1290271" cy="351168"/>
                                  </a:xfrm>
                                  <a:prstGeom prst="rect">
                                    <a:avLst/>
                                  </a:prstGeom>
                                  <a:solidFill>
                                    <a:srgbClr val="F8FAFB"/>
                                  </a:solidFill>
                                </p:spPr>
                                <p:txBody>
                                  <a:bodyPr wrap="square">
                                    <a:spAutoFit/>
                                  </a:bodyPr>
                                  <a:lstStyle/>
                                  <a:p>
                                    <a:pPr algn="ctr"/>
                                    <a:r>
                                      <a:rPr lang="en-US" sz="1400" dirty="0"/>
                                      <a:t>7.35</a:t>
                                    </a:r>
                                  </a:p>
                                </p:txBody>
                              </p:sp>
                              <p:sp>
                                <p:nvSpPr>
                                  <p:cNvPr id="17" name="Rectangle 16">
                                    <a:extLst>
                                      <a:ext uri="{FF2B5EF4-FFF2-40B4-BE49-F238E27FC236}">
                                        <a16:creationId xmlns:a16="http://schemas.microsoft.com/office/drawing/2014/main" id="{A2F12F23-B161-364B-9CD6-99BE554AF3FC}"/>
                                      </a:ext>
                                    </a:extLst>
                                  </p:cNvPr>
                                  <p:cNvSpPr/>
                                  <p:nvPr/>
                                </p:nvSpPr>
                                <p:spPr>
                                  <a:xfrm>
                                    <a:off x="6149556" y="5846915"/>
                                    <a:ext cx="1290271" cy="351168"/>
                                  </a:xfrm>
                                  <a:prstGeom prst="rect">
                                    <a:avLst/>
                                  </a:prstGeom>
                                  <a:solidFill>
                                    <a:srgbClr val="FEFFFE"/>
                                  </a:solidFill>
                                </p:spPr>
                                <p:txBody>
                                  <a:bodyPr wrap="square">
                                    <a:spAutoFit/>
                                  </a:bodyPr>
                                  <a:lstStyle/>
                                  <a:p>
                                    <a:pPr algn="ctr"/>
                                    <a:r>
                                      <a:rPr lang="en-US" sz="1400" dirty="0"/>
                                      <a:t>4.32</a:t>
                                    </a:r>
                                  </a:p>
                                </p:txBody>
                              </p:sp>
                              <p:sp>
                                <p:nvSpPr>
                                  <p:cNvPr id="18" name="Rectangle 17">
                                    <a:extLst>
                                      <a:ext uri="{FF2B5EF4-FFF2-40B4-BE49-F238E27FC236}">
                                        <a16:creationId xmlns:a16="http://schemas.microsoft.com/office/drawing/2014/main" id="{7E3A1B66-B358-E04D-880B-612D1F7CBEDA}"/>
                                      </a:ext>
                                    </a:extLst>
                                  </p:cNvPr>
                                  <p:cNvSpPr/>
                                  <p:nvPr/>
                                </p:nvSpPr>
                                <p:spPr>
                                  <a:xfrm>
                                    <a:off x="7538542" y="4650221"/>
                                    <a:ext cx="832526" cy="448524"/>
                                  </a:xfrm>
                                  <a:prstGeom prst="rect">
                                    <a:avLst/>
                                  </a:prstGeom>
                                  <a:solidFill>
                                    <a:srgbClr val="F4F4F6"/>
                                  </a:solidFill>
                                </p:spPr>
                                <p:txBody>
                                  <a:bodyPr wrap="square" lIns="36000" rIns="36000">
                                    <a:spAutoFit/>
                                  </a:bodyPr>
                                  <a:lstStyle/>
                                  <a:p>
                                    <a:pPr algn="ctr"/>
                                    <a:r>
                                      <a:rPr lang="en-US" sz="1400" dirty="0"/>
                                      <a:t>Assigned To </a:t>
                                    </a:r>
                                  </a:p>
                                </p:txBody>
                              </p:sp>
                              <p:sp>
                                <p:nvSpPr>
                                  <p:cNvPr id="19" name="Rectangle 18">
                                    <a:extLst>
                                      <a:ext uri="{FF2B5EF4-FFF2-40B4-BE49-F238E27FC236}">
                                        <a16:creationId xmlns:a16="http://schemas.microsoft.com/office/drawing/2014/main" id="{A176BB38-32ED-2E46-9F82-B5D50D94CE51}"/>
                                      </a:ext>
                                    </a:extLst>
                                  </p:cNvPr>
                                  <p:cNvSpPr/>
                                  <p:nvPr/>
                                </p:nvSpPr>
                                <p:spPr>
                                  <a:xfrm>
                                    <a:off x="8409272" y="5098101"/>
                                    <a:ext cx="2263596" cy="351168"/>
                                  </a:xfrm>
                                  <a:prstGeom prst="rect">
                                    <a:avLst/>
                                  </a:prstGeom>
                                  <a:solidFill>
                                    <a:srgbClr val="F8FAFB"/>
                                  </a:solidFill>
                                </p:spPr>
                                <p:txBody>
                                  <a:bodyPr wrap="square">
                                    <a:spAutoFit/>
                                  </a:bodyPr>
                                  <a:lstStyle/>
                                  <a:p>
                                    <a:pPr algn="ctr"/>
                                    <a:r>
                                      <a:rPr lang="en-US" sz="1400" dirty="0"/>
                                      <a:t>Checkout Attribute 2</a:t>
                                    </a:r>
                                  </a:p>
                                </p:txBody>
                              </p:sp>
                              <p:sp>
                                <p:nvSpPr>
                                  <p:cNvPr id="20" name="Rectangle 19">
                                    <a:extLst>
                                      <a:ext uri="{FF2B5EF4-FFF2-40B4-BE49-F238E27FC236}">
                                        <a16:creationId xmlns:a16="http://schemas.microsoft.com/office/drawing/2014/main" id="{79DEB1A2-D111-F744-B7E2-850A383DA88E}"/>
                                      </a:ext>
                                    </a:extLst>
                                  </p:cNvPr>
                                  <p:cNvSpPr/>
                                  <p:nvPr/>
                                </p:nvSpPr>
                                <p:spPr>
                                  <a:xfrm>
                                    <a:off x="7587677" y="5749944"/>
                                    <a:ext cx="747405" cy="491634"/>
                                  </a:xfrm>
                                  <a:prstGeom prst="rect">
                                    <a:avLst/>
                                  </a:prstGeom>
                                  <a:solidFill>
                                    <a:srgbClr val="FEFFFE"/>
                                  </a:solidFill>
                                </p:spPr>
                                <p:txBody>
                                  <a:bodyPr wrap="square" lIns="0" tIns="0" rIns="0" bIns="0">
                                    <a:spAutoFit/>
                                  </a:bodyPr>
                                  <a:lstStyle/>
                                  <a:p>
                                    <a:r>
                                      <a:rPr lang="en-US" sz="1400" dirty="0"/>
                                      <a:t>Name, ID</a:t>
                                    </a:r>
                                  </a:p>
                                  <a:p>
                                    <a:r>
                                      <a:rPr lang="en-US" sz="1400" dirty="0"/>
                                      <a:t>Mobile #</a:t>
                                    </a:r>
                                  </a:p>
                                </p:txBody>
                              </p:sp>
                            </p:grpSp>
                          </p:grpSp>
                          <p:sp>
                            <p:nvSpPr>
                              <p:cNvPr id="11" name="Rectangle 10">
                                <a:extLst>
                                  <a:ext uri="{FF2B5EF4-FFF2-40B4-BE49-F238E27FC236}">
                                    <a16:creationId xmlns:a16="http://schemas.microsoft.com/office/drawing/2014/main" id="{385FFA0A-86D5-D64A-B2A3-7F548231BEF6}"/>
                                  </a:ext>
                                </a:extLst>
                              </p:cNvPr>
                              <p:cNvSpPr/>
                              <p:nvPr/>
                            </p:nvSpPr>
                            <p:spPr>
                              <a:xfrm>
                                <a:off x="5291602" y="2908535"/>
                                <a:ext cx="1293672" cy="307777"/>
                              </a:xfrm>
                              <a:prstGeom prst="rect">
                                <a:avLst/>
                              </a:prstGeom>
                              <a:solidFill>
                                <a:srgbClr val="F4F4F6"/>
                              </a:solidFill>
                            </p:spPr>
                            <p:txBody>
                              <a:bodyPr wrap="square">
                                <a:spAutoFit/>
                              </a:bodyPr>
                              <a:lstStyle/>
                              <a:p>
                                <a:pPr algn="ctr"/>
                                <a:r>
                                  <a:rPr lang="en-US" sz="1400" dirty="0"/>
                                  <a:t># of Items</a:t>
                                </a:r>
                              </a:p>
                            </p:txBody>
                          </p:sp>
                          <p:sp>
                            <p:nvSpPr>
                              <p:cNvPr id="12" name="Rectangle 11">
                                <a:extLst>
                                  <a:ext uri="{FF2B5EF4-FFF2-40B4-BE49-F238E27FC236}">
                                    <a16:creationId xmlns:a16="http://schemas.microsoft.com/office/drawing/2014/main" id="{0B091165-5D34-3E46-8292-A077AF310193}"/>
                                  </a:ext>
                                </a:extLst>
                              </p:cNvPr>
                              <p:cNvSpPr/>
                              <p:nvPr/>
                            </p:nvSpPr>
                            <p:spPr>
                              <a:xfrm>
                                <a:off x="5272586" y="3442617"/>
                                <a:ext cx="1273206" cy="307777"/>
                              </a:xfrm>
                              <a:prstGeom prst="rect">
                                <a:avLst/>
                              </a:prstGeom>
                              <a:solidFill>
                                <a:srgbClr val="F8FAFB"/>
                              </a:solidFill>
                            </p:spPr>
                            <p:txBody>
                              <a:bodyPr wrap="square">
                                <a:spAutoFit/>
                              </a:bodyPr>
                              <a:lstStyle/>
                              <a:p>
                                <a:pPr algn="ctr"/>
                                <a:r>
                                  <a:rPr lang="en-US" sz="1400" dirty="0"/>
                                  <a:t>10</a:t>
                                </a:r>
                              </a:p>
                            </p:txBody>
                          </p:sp>
                          <p:sp>
                            <p:nvSpPr>
                              <p:cNvPr id="13" name="Rectangle 12">
                                <a:extLst>
                                  <a:ext uri="{FF2B5EF4-FFF2-40B4-BE49-F238E27FC236}">
                                    <a16:creationId xmlns:a16="http://schemas.microsoft.com/office/drawing/2014/main" id="{F354F192-CF1D-B84A-800E-6828B9767B63}"/>
                                  </a:ext>
                                </a:extLst>
                              </p:cNvPr>
                              <p:cNvSpPr/>
                              <p:nvPr/>
                            </p:nvSpPr>
                            <p:spPr>
                              <a:xfrm>
                                <a:off x="5294117" y="3931716"/>
                                <a:ext cx="1217222" cy="307777"/>
                              </a:xfrm>
                              <a:prstGeom prst="rect">
                                <a:avLst/>
                              </a:prstGeom>
                              <a:solidFill>
                                <a:srgbClr val="FEFFFE"/>
                              </a:solidFill>
                            </p:spPr>
                            <p:txBody>
                              <a:bodyPr wrap="square">
                                <a:spAutoFit/>
                              </a:bodyPr>
                              <a:lstStyle/>
                              <a:p>
                                <a:pPr algn="ctr"/>
                                <a:r>
                                  <a:rPr lang="en-US" sz="1400" dirty="0"/>
                                  <a:t>5</a:t>
                                </a:r>
                              </a:p>
                            </p:txBody>
                          </p:sp>
                        </p:grpSp>
                        <p:sp>
                          <p:nvSpPr>
                            <p:cNvPr id="59" name="TextBox 58">
                              <a:extLst>
                                <a:ext uri="{FF2B5EF4-FFF2-40B4-BE49-F238E27FC236}">
                                  <a16:creationId xmlns:a16="http://schemas.microsoft.com/office/drawing/2014/main" id="{8F27CB6A-D62C-F64E-886E-7E308BC81C9B}"/>
                                </a:ext>
                              </a:extLst>
                            </p:cNvPr>
                            <p:cNvSpPr txBox="1"/>
                            <p:nvPr/>
                          </p:nvSpPr>
                          <p:spPr>
                            <a:xfrm>
                              <a:off x="1536192" y="1701808"/>
                              <a:ext cx="1087255" cy="276999"/>
                            </a:xfrm>
                            <a:prstGeom prst="rect">
                              <a:avLst/>
                            </a:prstGeom>
                            <a:solidFill>
                              <a:srgbClr val="FFFFFE"/>
                            </a:solidFill>
                          </p:spPr>
                          <p:txBody>
                            <a:bodyPr wrap="square" rtlCol="0">
                              <a:spAutoFit/>
                            </a:bodyPr>
                            <a:lstStyle/>
                            <a:p>
                              <a:pPr algn="r"/>
                              <a:r>
                                <a:rPr lang="en-US" sz="1200" b="1" dirty="0"/>
                                <a:t>Vendor Name</a:t>
                              </a:r>
                            </a:p>
                          </p:txBody>
                        </p:sp>
                        <p:sp>
                          <p:nvSpPr>
                            <p:cNvPr id="60" name="TextBox 59">
                              <a:extLst>
                                <a:ext uri="{FF2B5EF4-FFF2-40B4-BE49-F238E27FC236}">
                                  <a16:creationId xmlns:a16="http://schemas.microsoft.com/office/drawing/2014/main" id="{71E4267F-B740-AC4B-8B0C-8C235A5CEA4C}"/>
                                </a:ext>
                              </a:extLst>
                            </p:cNvPr>
                            <p:cNvSpPr txBox="1"/>
                            <p:nvPr/>
                          </p:nvSpPr>
                          <p:spPr>
                            <a:xfrm>
                              <a:off x="1308689" y="1344483"/>
                              <a:ext cx="1347063" cy="276998"/>
                            </a:xfrm>
                            <a:prstGeom prst="rect">
                              <a:avLst/>
                            </a:prstGeom>
                            <a:solidFill>
                              <a:srgbClr val="FFFFFE"/>
                            </a:solidFill>
                          </p:spPr>
                          <p:txBody>
                            <a:bodyPr wrap="square" rtlCol="0">
                              <a:spAutoFit/>
                            </a:bodyPr>
                            <a:lstStyle/>
                            <a:p>
                              <a:pPr algn="r"/>
                              <a:r>
                                <a:rPr lang="en-US" sz="1200" b="1" dirty="0"/>
                                <a:t>Customer name</a:t>
                              </a:r>
                            </a:p>
                          </p:txBody>
                        </p:sp>
                        <p:pic>
                          <p:nvPicPr>
                            <p:cNvPr id="61" name="Picture 60">
                              <a:extLst>
                                <a:ext uri="{FF2B5EF4-FFF2-40B4-BE49-F238E27FC236}">
                                  <a16:creationId xmlns:a16="http://schemas.microsoft.com/office/drawing/2014/main" id="{5E90EB3F-B705-6147-995F-483F1E9EA97A}"/>
                                </a:ext>
                              </a:extLst>
                            </p:cNvPr>
                            <p:cNvPicPr>
                              <a:picLocks noChangeAspect="1"/>
                            </p:cNvPicPr>
                            <p:nvPr/>
                          </p:nvPicPr>
                          <p:blipFill>
                            <a:blip r:embed="rId4"/>
                            <a:stretch>
                              <a:fillRect/>
                            </a:stretch>
                          </p:blipFill>
                          <p:spPr>
                            <a:xfrm>
                              <a:off x="8548084" y="1332684"/>
                              <a:ext cx="3271142" cy="431800"/>
                            </a:xfrm>
                            <a:prstGeom prst="rect">
                              <a:avLst/>
                            </a:prstGeom>
                          </p:spPr>
                        </p:pic>
                        <p:sp>
                          <p:nvSpPr>
                            <p:cNvPr id="62" name="TextBox 61">
                              <a:extLst>
                                <a:ext uri="{FF2B5EF4-FFF2-40B4-BE49-F238E27FC236}">
                                  <a16:creationId xmlns:a16="http://schemas.microsoft.com/office/drawing/2014/main" id="{DC216D06-CB70-C347-8B08-858C65743F1C}"/>
                                </a:ext>
                              </a:extLst>
                            </p:cNvPr>
                            <p:cNvSpPr txBox="1"/>
                            <p:nvPr/>
                          </p:nvSpPr>
                          <p:spPr>
                            <a:xfrm>
                              <a:off x="7131013" y="1821206"/>
                              <a:ext cx="1331625" cy="276999"/>
                            </a:xfrm>
                            <a:prstGeom prst="rect">
                              <a:avLst/>
                            </a:prstGeom>
                            <a:solidFill>
                              <a:srgbClr val="FFFFFE"/>
                            </a:solidFill>
                          </p:spPr>
                          <p:txBody>
                            <a:bodyPr wrap="square" rtlCol="0">
                              <a:spAutoFit/>
                            </a:bodyPr>
                            <a:lstStyle/>
                            <a:p>
                              <a:pPr algn="r"/>
                              <a:r>
                                <a:rPr lang="en-US" sz="1200" b="1" dirty="0"/>
                                <a:t>Warehouse Name</a:t>
                              </a:r>
                            </a:p>
                          </p:txBody>
                        </p:sp>
                        <p:sp>
                          <p:nvSpPr>
                            <p:cNvPr id="63" name="TextBox 62">
                              <a:extLst>
                                <a:ext uri="{FF2B5EF4-FFF2-40B4-BE49-F238E27FC236}">
                                  <a16:creationId xmlns:a16="http://schemas.microsoft.com/office/drawing/2014/main" id="{3FFD491C-7103-2341-AD40-30BE7CD7220D}"/>
                                </a:ext>
                              </a:extLst>
                            </p:cNvPr>
                            <p:cNvSpPr txBox="1"/>
                            <p:nvPr/>
                          </p:nvSpPr>
                          <p:spPr>
                            <a:xfrm>
                              <a:off x="7131013" y="1404889"/>
                              <a:ext cx="1327592" cy="276999"/>
                            </a:xfrm>
                            <a:prstGeom prst="rect">
                              <a:avLst/>
                            </a:prstGeom>
                            <a:solidFill>
                              <a:srgbClr val="FFFFFE"/>
                            </a:solidFill>
                          </p:spPr>
                          <p:txBody>
                            <a:bodyPr wrap="square" rtlCol="0">
                              <a:spAutoFit/>
                            </a:bodyPr>
                            <a:lstStyle/>
                            <a:p>
                              <a:pPr algn="r"/>
                              <a:r>
                                <a:rPr lang="en-US" sz="1200" b="1" dirty="0"/>
                                <a:t>Store Name</a:t>
                              </a:r>
                            </a:p>
                          </p:txBody>
                        </p:sp>
                        <p:pic>
                          <p:nvPicPr>
                            <p:cNvPr id="64" name="Picture 63">
                              <a:extLst>
                                <a:ext uri="{FF2B5EF4-FFF2-40B4-BE49-F238E27FC236}">
                                  <a16:creationId xmlns:a16="http://schemas.microsoft.com/office/drawing/2014/main" id="{D23838BC-9060-3241-B13C-142FCE8C9CD8}"/>
                                </a:ext>
                              </a:extLst>
                            </p:cNvPr>
                            <p:cNvPicPr>
                              <a:picLocks noChangeAspect="1"/>
                            </p:cNvPicPr>
                            <p:nvPr/>
                          </p:nvPicPr>
                          <p:blipFill>
                            <a:blip r:embed="rId4"/>
                            <a:stretch>
                              <a:fillRect/>
                            </a:stretch>
                          </p:blipFill>
                          <p:spPr>
                            <a:xfrm>
                              <a:off x="8558594" y="1748841"/>
                              <a:ext cx="3271142" cy="431800"/>
                            </a:xfrm>
                            <a:prstGeom prst="rect">
                              <a:avLst/>
                            </a:prstGeom>
                          </p:spPr>
                        </p:pic>
                      </p:grpSp>
                      <p:cxnSp>
                        <p:nvCxnSpPr>
                          <p:cNvPr id="67" name="Straight Connector 66">
                            <a:extLst>
                              <a:ext uri="{FF2B5EF4-FFF2-40B4-BE49-F238E27FC236}">
                                <a16:creationId xmlns:a16="http://schemas.microsoft.com/office/drawing/2014/main" id="{2DC25FAA-30D7-5541-B795-EA5671F80736}"/>
                              </a:ext>
                            </a:extLst>
                          </p:cNvPr>
                          <p:cNvCxnSpPr>
                            <a:cxnSpLocks/>
                          </p:cNvCxnSpPr>
                          <p:nvPr/>
                        </p:nvCxnSpPr>
                        <p:spPr>
                          <a:xfrm>
                            <a:off x="5253949" y="2927292"/>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68" name="Rectangle 67">
                            <a:extLst>
                              <a:ext uri="{FF2B5EF4-FFF2-40B4-BE49-F238E27FC236}">
                                <a16:creationId xmlns:a16="http://schemas.microsoft.com/office/drawing/2014/main" id="{4CA24406-D803-F249-B81C-321B32AD6C27}"/>
                              </a:ext>
                            </a:extLst>
                          </p:cNvPr>
                          <p:cNvSpPr/>
                          <p:nvPr/>
                        </p:nvSpPr>
                        <p:spPr>
                          <a:xfrm>
                            <a:off x="3976775" y="2948673"/>
                            <a:ext cx="1197584" cy="307777"/>
                          </a:xfrm>
                          <a:prstGeom prst="rect">
                            <a:avLst/>
                          </a:prstGeom>
                          <a:solidFill>
                            <a:srgbClr val="F4F4F6"/>
                          </a:solidFill>
                        </p:spPr>
                        <p:txBody>
                          <a:bodyPr wrap="square">
                            <a:spAutoFit/>
                          </a:bodyPr>
                          <a:lstStyle/>
                          <a:p>
                            <a:pPr algn="ctr"/>
                            <a:r>
                              <a:rPr lang="en-US" sz="1400" dirty="0"/>
                              <a:t>Warehouse</a:t>
                            </a:r>
                          </a:p>
                        </p:txBody>
                      </p:sp>
                      <p:sp>
                        <p:nvSpPr>
                          <p:cNvPr id="69" name="Rectangle 68">
                            <a:extLst>
                              <a:ext uri="{FF2B5EF4-FFF2-40B4-BE49-F238E27FC236}">
                                <a16:creationId xmlns:a16="http://schemas.microsoft.com/office/drawing/2014/main" id="{E13091BC-E017-5244-B5AE-0634A3AE494C}"/>
                              </a:ext>
                            </a:extLst>
                          </p:cNvPr>
                          <p:cNvSpPr/>
                          <p:nvPr/>
                        </p:nvSpPr>
                        <p:spPr>
                          <a:xfrm>
                            <a:off x="3974493" y="3419777"/>
                            <a:ext cx="1271329" cy="307777"/>
                          </a:xfrm>
                          <a:prstGeom prst="rect">
                            <a:avLst/>
                          </a:prstGeom>
                          <a:solidFill>
                            <a:srgbClr val="F8FAFB"/>
                          </a:solidFill>
                        </p:spPr>
                        <p:txBody>
                          <a:bodyPr wrap="square">
                            <a:spAutoFit/>
                          </a:bodyPr>
                          <a:lstStyle/>
                          <a:p>
                            <a:pPr algn="ctr"/>
                            <a:r>
                              <a:rPr lang="en-US" sz="1400" dirty="0"/>
                              <a:t>Warehouse1</a:t>
                            </a:r>
                          </a:p>
                        </p:txBody>
                      </p:sp>
                      <p:sp>
                        <p:nvSpPr>
                          <p:cNvPr id="70" name="Rectangle 69">
                            <a:extLst>
                              <a:ext uri="{FF2B5EF4-FFF2-40B4-BE49-F238E27FC236}">
                                <a16:creationId xmlns:a16="http://schemas.microsoft.com/office/drawing/2014/main" id="{C73C3A0F-DAED-8B49-BD75-50C6D04282E9}"/>
                              </a:ext>
                            </a:extLst>
                          </p:cNvPr>
                          <p:cNvSpPr/>
                          <p:nvPr/>
                        </p:nvSpPr>
                        <p:spPr>
                          <a:xfrm>
                            <a:off x="3954684" y="3951937"/>
                            <a:ext cx="1259098" cy="307777"/>
                          </a:xfrm>
                          <a:prstGeom prst="rect">
                            <a:avLst/>
                          </a:prstGeom>
                          <a:solidFill>
                            <a:srgbClr val="FEFFFE"/>
                          </a:solidFill>
                        </p:spPr>
                        <p:txBody>
                          <a:bodyPr wrap="square">
                            <a:spAutoFit/>
                          </a:bodyPr>
                          <a:lstStyle/>
                          <a:p>
                            <a:pPr algn="ctr"/>
                            <a:r>
                              <a:rPr lang="en-US" sz="1400" dirty="0"/>
                              <a:t>Warehouse6</a:t>
                            </a:r>
                          </a:p>
                        </p:txBody>
                      </p:sp>
                    </p:grpSp>
                    <p:sp>
                      <p:nvSpPr>
                        <p:cNvPr id="72" name="Rectangle 71">
                          <a:extLst>
                            <a:ext uri="{FF2B5EF4-FFF2-40B4-BE49-F238E27FC236}">
                              <a16:creationId xmlns:a16="http://schemas.microsoft.com/office/drawing/2014/main" id="{AA28D719-1EB6-464B-9A48-DEE9ABAC95F7}"/>
                            </a:ext>
                          </a:extLst>
                        </p:cNvPr>
                        <p:cNvSpPr/>
                        <p:nvPr/>
                      </p:nvSpPr>
                      <p:spPr>
                        <a:xfrm>
                          <a:off x="10690945" y="3318226"/>
                          <a:ext cx="607459" cy="229326"/>
                        </a:xfrm>
                        <a:prstGeom prst="rect">
                          <a:avLst/>
                        </a:prstGeom>
                        <a:solidFill>
                          <a:srgbClr val="F4F4F6"/>
                        </a:solidFill>
                        <a:ln>
                          <a:solidFill>
                            <a:schemeClr val="tx1"/>
                          </a:solidFill>
                        </a:ln>
                      </p:spPr>
                      <p:txBody>
                        <a:bodyPr wrap="square">
                          <a:spAutoFit/>
                        </a:bodyPr>
                        <a:lstStyle/>
                        <a:p>
                          <a:pPr algn="ctr"/>
                          <a:r>
                            <a:rPr lang="en-US" sz="900" dirty="0"/>
                            <a:t>Unassign</a:t>
                          </a:r>
                        </a:p>
                      </p:txBody>
                    </p:sp>
                  </p:grpSp>
                  <p:cxnSp>
                    <p:nvCxnSpPr>
                      <p:cNvPr id="75" name="Straight Connector 74">
                        <a:extLst>
                          <a:ext uri="{FF2B5EF4-FFF2-40B4-BE49-F238E27FC236}">
                            <a16:creationId xmlns:a16="http://schemas.microsoft.com/office/drawing/2014/main" id="{F4AE60BC-9A8B-A747-A292-0548CC9C305A}"/>
                          </a:ext>
                        </a:extLst>
                      </p:cNvPr>
                      <p:cNvCxnSpPr>
                        <a:cxnSpLocks/>
                      </p:cNvCxnSpPr>
                      <p:nvPr/>
                    </p:nvCxnSpPr>
                    <p:spPr>
                      <a:xfrm>
                        <a:off x="2977396" y="2948896"/>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grpSp>
                <p:cxnSp>
                  <p:nvCxnSpPr>
                    <p:cNvPr id="78" name="Straight Connector 77">
                      <a:extLst>
                        <a:ext uri="{FF2B5EF4-FFF2-40B4-BE49-F238E27FC236}">
                          <a16:creationId xmlns:a16="http://schemas.microsoft.com/office/drawing/2014/main" id="{7976F37E-1EF6-604C-8617-61C4657B8F1F}"/>
                        </a:ext>
                      </a:extLst>
                    </p:cNvPr>
                    <p:cNvCxnSpPr>
                      <a:cxnSpLocks/>
                    </p:cNvCxnSpPr>
                    <p:nvPr/>
                  </p:nvCxnSpPr>
                  <p:spPr>
                    <a:xfrm>
                      <a:off x="7829171" y="2927292"/>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79" name="Rectangle 78">
                      <a:extLst>
                        <a:ext uri="{FF2B5EF4-FFF2-40B4-BE49-F238E27FC236}">
                          <a16:creationId xmlns:a16="http://schemas.microsoft.com/office/drawing/2014/main" id="{4EEEA4D3-8520-244F-A91B-C70116116F1E}"/>
                        </a:ext>
                      </a:extLst>
                    </p:cNvPr>
                    <p:cNvSpPr/>
                    <p:nvPr/>
                  </p:nvSpPr>
                  <p:spPr>
                    <a:xfrm>
                      <a:off x="8688162" y="2969693"/>
                      <a:ext cx="2012847" cy="307777"/>
                    </a:xfrm>
                    <a:prstGeom prst="rect">
                      <a:avLst/>
                    </a:prstGeom>
                    <a:solidFill>
                      <a:srgbClr val="F4F4F6"/>
                    </a:solidFill>
                  </p:spPr>
                  <p:txBody>
                    <a:bodyPr wrap="square">
                      <a:spAutoFit/>
                    </a:bodyPr>
                    <a:lstStyle/>
                    <a:p>
                      <a:pPr algn="ctr"/>
                      <a:r>
                        <a:rPr lang="en-US" sz="1400" dirty="0" err="1"/>
                        <a:t>CheckoutAttributes</a:t>
                      </a:r>
                      <a:endParaRPr lang="en-US" sz="1400" dirty="0"/>
                    </a:p>
                  </p:txBody>
                </p:sp>
                <p:sp>
                  <p:nvSpPr>
                    <p:cNvPr id="80" name="Rectangle 79">
                      <a:extLst>
                        <a:ext uri="{FF2B5EF4-FFF2-40B4-BE49-F238E27FC236}">
                          <a16:creationId xmlns:a16="http://schemas.microsoft.com/office/drawing/2014/main" id="{C33E523B-C4BA-CF47-9969-CD20EEC12764}"/>
                        </a:ext>
                      </a:extLst>
                    </p:cNvPr>
                    <p:cNvSpPr/>
                    <p:nvPr/>
                  </p:nvSpPr>
                  <p:spPr>
                    <a:xfrm>
                      <a:off x="7902339" y="3455015"/>
                      <a:ext cx="661715" cy="307777"/>
                    </a:xfrm>
                    <a:prstGeom prst="rect">
                      <a:avLst/>
                    </a:prstGeom>
                    <a:solidFill>
                      <a:srgbClr val="F8FAFB"/>
                    </a:solidFill>
                  </p:spPr>
                  <p:txBody>
                    <a:bodyPr wrap="square">
                      <a:spAutoFit/>
                    </a:bodyPr>
                    <a:lstStyle/>
                    <a:p>
                      <a:pPr algn="ctr"/>
                      <a:r>
                        <a:rPr lang="en-US" sz="1400" dirty="0"/>
                        <a:t>-</a:t>
                      </a:r>
                    </a:p>
                  </p:txBody>
                </p:sp>
              </p:grpSp>
              <p:sp>
                <p:nvSpPr>
                  <p:cNvPr id="66" name="Rectangle 65">
                    <a:extLst>
                      <a:ext uri="{FF2B5EF4-FFF2-40B4-BE49-F238E27FC236}">
                        <a16:creationId xmlns:a16="http://schemas.microsoft.com/office/drawing/2014/main" id="{09D17CD2-2047-624E-9B52-A736F9080C5C}"/>
                      </a:ext>
                    </a:extLst>
                  </p:cNvPr>
                  <p:cNvSpPr/>
                  <p:nvPr/>
                </p:nvSpPr>
                <p:spPr>
                  <a:xfrm>
                    <a:off x="10252254" y="3533401"/>
                    <a:ext cx="978320" cy="230832"/>
                  </a:xfrm>
                  <a:prstGeom prst="rect">
                    <a:avLst/>
                  </a:prstGeom>
                  <a:solidFill>
                    <a:srgbClr val="00B050"/>
                  </a:solidFill>
                  <a:ln>
                    <a:solidFill>
                      <a:schemeClr val="bg1">
                        <a:lumMod val="85000"/>
                      </a:schemeClr>
                    </a:solidFill>
                  </a:ln>
                </p:spPr>
                <p:txBody>
                  <a:bodyPr wrap="square" anchor="ctr">
                    <a:spAutoFit/>
                  </a:bodyPr>
                  <a:lstStyle/>
                  <a:p>
                    <a:pPr algn="ctr"/>
                    <a:r>
                      <a:rPr lang="en-US" sz="900" dirty="0">
                        <a:solidFill>
                          <a:schemeClr val="bg1"/>
                        </a:solidFill>
                      </a:rPr>
                      <a:t>Ready</a:t>
                    </a:r>
                  </a:p>
                </p:txBody>
              </p:sp>
              <p:sp>
                <p:nvSpPr>
                  <p:cNvPr id="83" name="Rectangle 82">
                    <a:extLst>
                      <a:ext uri="{FF2B5EF4-FFF2-40B4-BE49-F238E27FC236}">
                        <a16:creationId xmlns:a16="http://schemas.microsoft.com/office/drawing/2014/main" id="{A99565C9-D10D-A64D-BAD4-57B60D2B9CC7}"/>
                      </a:ext>
                    </a:extLst>
                  </p:cNvPr>
                  <p:cNvSpPr/>
                  <p:nvPr/>
                </p:nvSpPr>
                <p:spPr>
                  <a:xfrm>
                    <a:off x="10695799" y="3243789"/>
                    <a:ext cx="607459" cy="230832"/>
                  </a:xfrm>
                  <a:prstGeom prst="rect">
                    <a:avLst/>
                  </a:prstGeom>
                  <a:solidFill>
                    <a:srgbClr val="F4F4F6"/>
                  </a:solidFill>
                  <a:ln>
                    <a:solidFill>
                      <a:schemeClr val="tx1"/>
                    </a:solidFill>
                  </a:ln>
                </p:spPr>
                <p:txBody>
                  <a:bodyPr wrap="square">
                    <a:spAutoFit/>
                  </a:bodyPr>
                  <a:lstStyle/>
                  <a:p>
                    <a:pPr algn="ctr"/>
                    <a:r>
                      <a:rPr lang="en-US" sz="900" dirty="0"/>
                      <a:t>Detail</a:t>
                    </a:r>
                  </a:p>
                </p:txBody>
              </p:sp>
            </p:grpSp>
            <p:sp>
              <p:nvSpPr>
                <p:cNvPr id="84" name="Rectangle 83">
                  <a:extLst>
                    <a:ext uri="{FF2B5EF4-FFF2-40B4-BE49-F238E27FC236}">
                      <a16:creationId xmlns:a16="http://schemas.microsoft.com/office/drawing/2014/main" id="{B977DB67-4877-9A4E-8C8C-8B6994B5DA7A}"/>
                    </a:ext>
                  </a:extLst>
                </p:cNvPr>
                <p:cNvSpPr/>
                <p:nvPr/>
              </p:nvSpPr>
              <p:spPr>
                <a:xfrm>
                  <a:off x="7673009" y="4442545"/>
                  <a:ext cx="1339595" cy="246221"/>
                </a:xfrm>
                <a:prstGeom prst="rect">
                  <a:avLst/>
                </a:prstGeom>
                <a:solidFill>
                  <a:srgbClr val="00B0F0"/>
                </a:solidFill>
              </p:spPr>
              <p:txBody>
                <a:bodyPr wrap="square">
                  <a:spAutoFit/>
                </a:bodyPr>
                <a:lstStyle/>
                <a:p>
                  <a:pPr algn="ctr"/>
                  <a:r>
                    <a:rPr lang="en-US" sz="1000" b="1" dirty="0" err="1"/>
                    <a:t>SP_DeliveryProgress</a:t>
                  </a:r>
                  <a:endParaRPr lang="en-US" sz="1000" b="1" dirty="0"/>
                </a:p>
              </p:txBody>
            </p:sp>
            <p:cxnSp>
              <p:nvCxnSpPr>
                <p:cNvPr id="85" name="Straight Arrow Connector 84">
                  <a:extLst>
                    <a:ext uri="{FF2B5EF4-FFF2-40B4-BE49-F238E27FC236}">
                      <a16:creationId xmlns:a16="http://schemas.microsoft.com/office/drawing/2014/main" id="{7C1AE15F-6C57-8F41-8D6A-0AFB4A4BDA6D}"/>
                    </a:ext>
                  </a:extLst>
                </p:cNvPr>
                <p:cNvCxnSpPr>
                  <a:cxnSpLocks/>
                  <a:stCxn id="84" idx="2"/>
                </p:cNvCxnSpPr>
                <p:nvPr/>
              </p:nvCxnSpPr>
              <p:spPr>
                <a:xfrm flipH="1">
                  <a:off x="8269359" y="4688766"/>
                  <a:ext cx="73448" cy="5068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 name="Rectangle 6">
                <a:extLst>
                  <a:ext uri="{FF2B5EF4-FFF2-40B4-BE49-F238E27FC236}">
                    <a16:creationId xmlns:a16="http://schemas.microsoft.com/office/drawing/2014/main" id="{2E44D423-5397-1441-9190-E03448754B09}"/>
                  </a:ext>
                </a:extLst>
              </p:cNvPr>
              <p:cNvSpPr/>
              <p:nvPr/>
            </p:nvSpPr>
            <p:spPr>
              <a:xfrm>
                <a:off x="10252254" y="3856915"/>
                <a:ext cx="978320" cy="360040"/>
              </a:xfrm>
              <a:prstGeom prst="rect">
                <a:avLst/>
              </a:prstGeom>
              <a:solidFill>
                <a:srgbClr val="FEFF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7" name="Rectangle 86">
              <a:extLst>
                <a:ext uri="{FF2B5EF4-FFF2-40B4-BE49-F238E27FC236}">
                  <a16:creationId xmlns:a16="http://schemas.microsoft.com/office/drawing/2014/main" id="{70860724-6B83-1C4C-AACC-0EE12CEA41D9}"/>
                </a:ext>
              </a:extLst>
            </p:cNvPr>
            <p:cNvSpPr/>
            <p:nvPr/>
          </p:nvSpPr>
          <p:spPr>
            <a:xfrm>
              <a:off x="10102806" y="3901167"/>
              <a:ext cx="607459" cy="230832"/>
            </a:xfrm>
            <a:prstGeom prst="rect">
              <a:avLst/>
            </a:prstGeom>
            <a:solidFill>
              <a:srgbClr val="F4F4F6"/>
            </a:solidFill>
            <a:ln>
              <a:solidFill>
                <a:schemeClr val="tx1"/>
              </a:solidFill>
            </a:ln>
          </p:spPr>
          <p:txBody>
            <a:bodyPr wrap="square">
              <a:spAutoFit/>
            </a:bodyPr>
            <a:lstStyle/>
            <a:p>
              <a:pPr algn="ctr"/>
              <a:r>
                <a:rPr lang="en-US" sz="900" dirty="0"/>
                <a:t>Assign</a:t>
              </a:r>
            </a:p>
          </p:txBody>
        </p:sp>
        <p:sp>
          <p:nvSpPr>
            <p:cNvPr id="88" name="Rectangle 87">
              <a:extLst>
                <a:ext uri="{FF2B5EF4-FFF2-40B4-BE49-F238E27FC236}">
                  <a16:creationId xmlns:a16="http://schemas.microsoft.com/office/drawing/2014/main" id="{3A01662B-F0B2-F845-94E6-E92DF1546F82}"/>
                </a:ext>
              </a:extLst>
            </p:cNvPr>
            <p:cNvSpPr/>
            <p:nvPr/>
          </p:nvSpPr>
          <p:spPr>
            <a:xfrm>
              <a:off x="10734282" y="3896101"/>
              <a:ext cx="607459" cy="230832"/>
            </a:xfrm>
            <a:prstGeom prst="rect">
              <a:avLst/>
            </a:prstGeom>
            <a:solidFill>
              <a:srgbClr val="F4F4F6"/>
            </a:solidFill>
            <a:ln>
              <a:solidFill>
                <a:schemeClr val="tx1"/>
              </a:solidFill>
            </a:ln>
          </p:spPr>
          <p:txBody>
            <a:bodyPr wrap="square">
              <a:spAutoFit/>
            </a:bodyPr>
            <a:lstStyle/>
            <a:p>
              <a:pPr algn="ctr"/>
              <a:r>
                <a:rPr lang="en-US" sz="900" dirty="0"/>
                <a:t>Detail</a:t>
              </a:r>
            </a:p>
          </p:txBody>
        </p:sp>
      </p:grpSp>
    </p:spTree>
    <p:extLst>
      <p:ext uri="{BB962C8B-B14F-4D97-AF65-F5344CB8AC3E}">
        <p14:creationId xmlns:p14="http://schemas.microsoft.com/office/powerpoint/2010/main" val="427842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TextBox 81">
            <a:extLst>
              <a:ext uri="{FF2B5EF4-FFF2-40B4-BE49-F238E27FC236}">
                <a16:creationId xmlns:a16="http://schemas.microsoft.com/office/drawing/2014/main" id="{FCBC415F-A7EB-2140-813B-1CE4A20A4173}"/>
              </a:ext>
            </a:extLst>
          </p:cNvPr>
          <p:cNvSpPr txBox="1"/>
          <p:nvPr/>
        </p:nvSpPr>
        <p:spPr>
          <a:xfrm>
            <a:off x="0" y="336332"/>
            <a:ext cx="12192000" cy="584775"/>
          </a:xfrm>
          <a:prstGeom prst="rect">
            <a:avLst/>
          </a:prstGeom>
          <a:noFill/>
        </p:spPr>
        <p:txBody>
          <a:bodyPr wrap="square" rtlCol="0">
            <a:spAutoFit/>
          </a:bodyPr>
          <a:lstStyle/>
          <a:p>
            <a:pPr algn="ctr"/>
            <a:r>
              <a:rPr lang="en-US" sz="1600" u="sng" dirty="0"/>
              <a:t>When “Assign” button is clicked on page 7 by a customer with Delivery Boy Manager Role, this pop-up will be opened. Only one customer can be selected. Here only those customers are shown that are permitted as Delivery Boys.</a:t>
            </a:r>
          </a:p>
        </p:txBody>
      </p:sp>
      <p:grpSp>
        <p:nvGrpSpPr>
          <p:cNvPr id="11" name="Group 10">
            <a:extLst>
              <a:ext uri="{FF2B5EF4-FFF2-40B4-BE49-F238E27FC236}">
                <a16:creationId xmlns:a16="http://schemas.microsoft.com/office/drawing/2014/main" id="{4BEF6F40-7713-6849-A855-E7CA826D140B}"/>
              </a:ext>
            </a:extLst>
          </p:cNvPr>
          <p:cNvGrpSpPr/>
          <p:nvPr/>
        </p:nvGrpSpPr>
        <p:grpSpPr>
          <a:xfrm>
            <a:off x="6096966" y="1133454"/>
            <a:ext cx="5298935" cy="5393056"/>
            <a:chOff x="6096966" y="1133454"/>
            <a:chExt cx="5298935" cy="5393056"/>
          </a:xfrm>
        </p:grpSpPr>
        <p:grpSp>
          <p:nvGrpSpPr>
            <p:cNvPr id="10" name="Group 9">
              <a:extLst>
                <a:ext uri="{FF2B5EF4-FFF2-40B4-BE49-F238E27FC236}">
                  <a16:creationId xmlns:a16="http://schemas.microsoft.com/office/drawing/2014/main" id="{FEDEF776-FC1E-534B-83CD-1341BEDE314E}"/>
                </a:ext>
              </a:extLst>
            </p:cNvPr>
            <p:cNvGrpSpPr/>
            <p:nvPr/>
          </p:nvGrpSpPr>
          <p:grpSpPr>
            <a:xfrm>
              <a:off x="6096966" y="1373994"/>
              <a:ext cx="5298935" cy="5152516"/>
              <a:chOff x="3446533" y="852742"/>
              <a:chExt cx="5298935" cy="5152516"/>
            </a:xfrm>
          </p:grpSpPr>
          <p:pic>
            <p:nvPicPr>
              <p:cNvPr id="5" name="Picture 4">
                <a:extLst>
                  <a:ext uri="{FF2B5EF4-FFF2-40B4-BE49-F238E27FC236}">
                    <a16:creationId xmlns:a16="http://schemas.microsoft.com/office/drawing/2014/main" id="{EB9511F7-5A76-BC46-A75B-7AFB611389FE}"/>
                  </a:ext>
                </a:extLst>
              </p:cNvPr>
              <p:cNvPicPr>
                <a:picLocks noChangeAspect="1"/>
              </p:cNvPicPr>
              <p:nvPr/>
            </p:nvPicPr>
            <p:blipFill>
              <a:blip r:embed="rId2"/>
              <a:stretch>
                <a:fillRect/>
              </a:stretch>
            </p:blipFill>
            <p:spPr>
              <a:xfrm>
                <a:off x="3446533" y="852742"/>
                <a:ext cx="5298935" cy="5152516"/>
              </a:xfrm>
              <a:prstGeom prst="rect">
                <a:avLst/>
              </a:prstGeom>
            </p:spPr>
          </p:pic>
          <p:grpSp>
            <p:nvGrpSpPr>
              <p:cNvPr id="8" name="Group 7">
                <a:extLst>
                  <a:ext uri="{FF2B5EF4-FFF2-40B4-BE49-F238E27FC236}">
                    <a16:creationId xmlns:a16="http://schemas.microsoft.com/office/drawing/2014/main" id="{8F1EA113-763C-3A45-A5B5-727EC53D5350}"/>
                  </a:ext>
                </a:extLst>
              </p:cNvPr>
              <p:cNvGrpSpPr/>
              <p:nvPr/>
            </p:nvGrpSpPr>
            <p:grpSpPr>
              <a:xfrm>
                <a:off x="3789741" y="2486029"/>
                <a:ext cx="95659" cy="2010558"/>
                <a:chOff x="3789741" y="2486029"/>
                <a:chExt cx="95659" cy="2010558"/>
              </a:xfrm>
            </p:grpSpPr>
            <p:sp>
              <p:nvSpPr>
                <p:cNvPr id="6" name="Oval 5">
                  <a:extLst>
                    <a:ext uri="{FF2B5EF4-FFF2-40B4-BE49-F238E27FC236}">
                      <a16:creationId xmlns:a16="http://schemas.microsoft.com/office/drawing/2014/main" id="{70FA3AA1-F060-464D-A331-82E134105BD2}"/>
                    </a:ext>
                  </a:extLst>
                </p:cNvPr>
                <p:cNvSpPr/>
                <p:nvPr/>
              </p:nvSpPr>
              <p:spPr>
                <a:xfrm>
                  <a:off x="3789741" y="2763640"/>
                  <a:ext cx="95659" cy="95659"/>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950D0751-13A5-1F4F-8EE1-1EB156E61D69}"/>
                    </a:ext>
                  </a:extLst>
                </p:cNvPr>
                <p:cNvSpPr/>
                <p:nvPr/>
              </p:nvSpPr>
              <p:spPr>
                <a:xfrm>
                  <a:off x="3789741" y="3036521"/>
                  <a:ext cx="95659" cy="95659"/>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58905E26-35F2-2141-A83D-E2A421D71038}"/>
                    </a:ext>
                  </a:extLst>
                </p:cNvPr>
                <p:cNvSpPr/>
                <p:nvPr/>
              </p:nvSpPr>
              <p:spPr>
                <a:xfrm>
                  <a:off x="3789741" y="3309402"/>
                  <a:ext cx="95659" cy="95659"/>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14DA40C1-05F5-BB4D-B3E4-403696BEFD01}"/>
                    </a:ext>
                  </a:extLst>
                </p:cNvPr>
                <p:cNvSpPr/>
                <p:nvPr/>
              </p:nvSpPr>
              <p:spPr>
                <a:xfrm>
                  <a:off x="3789741" y="3582283"/>
                  <a:ext cx="95659" cy="95659"/>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52D98F65-F09E-064D-8FA7-4C654CCAEDD9}"/>
                    </a:ext>
                  </a:extLst>
                </p:cNvPr>
                <p:cNvSpPr/>
                <p:nvPr/>
              </p:nvSpPr>
              <p:spPr>
                <a:xfrm>
                  <a:off x="3789741" y="3855164"/>
                  <a:ext cx="95659" cy="95659"/>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0D831243-0E88-3D45-8B7B-B2D2967CA3F1}"/>
                    </a:ext>
                  </a:extLst>
                </p:cNvPr>
                <p:cNvSpPr/>
                <p:nvPr/>
              </p:nvSpPr>
              <p:spPr>
                <a:xfrm>
                  <a:off x="3789741" y="4128045"/>
                  <a:ext cx="95659" cy="95659"/>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F97E6CC-2B24-4143-A328-3E4CDFCE4C63}"/>
                    </a:ext>
                  </a:extLst>
                </p:cNvPr>
                <p:cNvSpPr/>
                <p:nvPr/>
              </p:nvSpPr>
              <p:spPr>
                <a:xfrm>
                  <a:off x="3789741" y="4400928"/>
                  <a:ext cx="95659" cy="95659"/>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1070141F-3757-284E-A168-73F79982CC8F}"/>
                    </a:ext>
                  </a:extLst>
                </p:cNvPr>
                <p:cNvSpPr/>
                <p:nvPr/>
              </p:nvSpPr>
              <p:spPr>
                <a:xfrm>
                  <a:off x="3789741" y="2486029"/>
                  <a:ext cx="95659" cy="95659"/>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Rectangle 51">
                <a:extLst>
                  <a:ext uri="{FF2B5EF4-FFF2-40B4-BE49-F238E27FC236}">
                    <a16:creationId xmlns:a16="http://schemas.microsoft.com/office/drawing/2014/main" id="{22C24C82-C416-3941-9E7C-4A25CE353DB3}"/>
                  </a:ext>
                </a:extLst>
              </p:cNvPr>
              <p:cNvSpPr/>
              <p:nvPr/>
            </p:nvSpPr>
            <p:spPr>
              <a:xfrm>
                <a:off x="5222184" y="2715577"/>
                <a:ext cx="1195625"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Mobile #</a:t>
                </a:r>
              </a:p>
            </p:txBody>
          </p:sp>
          <p:sp>
            <p:nvSpPr>
              <p:cNvPr id="53" name="Rectangle 52">
                <a:extLst>
                  <a:ext uri="{FF2B5EF4-FFF2-40B4-BE49-F238E27FC236}">
                    <a16:creationId xmlns:a16="http://schemas.microsoft.com/office/drawing/2014/main" id="{E8A0F1E2-4A5C-1E4E-9B67-852E865493BA}"/>
                  </a:ext>
                </a:extLst>
              </p:cNvPr>
              <p:cNvSpPr/>
              <p:nvPr/>
            </p:nvSpPr>
            <p:spPr>
              <a:xfrm>
                <a:off x="5222183" y="2962979"/>
                <a:ext cx="1195622" cy="1993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Mobile #</a:t>
                </a:r>
              </a:p>
            </p:txBody>
          </p:sp>
          <p:sp>
            <p:nvSpPr>
              <p:cNvPr id="54" name="Rectangle 53">
                <a:extLst>
                  <a:ext uri="{FF2B5EF4-FFF2-40B4-BE49-F238E27FC236}">
                    <a16:creationId xmlns:a16="http://schemas.microsoft.com/office/drawing/2014/main" id="{E937C02F-2FB4-F040-8200-1B566313523E}"/>
                  </a:ext>
                </a:extLst>
              </p:cNvPr>
              <p:cNvSpPr/>
              <p:nvPr/>
            </p:nvSpPr>
            <p:spPr>
              <a:xfrm>
                <a:off x="5222182" y="3235860"/>
                <a:ext cx="1195622"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Mobile #</a:t>
                </a:r>
              </a:p>
            </p:txBody>
          </p:sp>
          <p:sp>
            <p:nvSpPr>
              <p:cNvPr id="55" name="Rectangle 54">
                <a:extLst>
                  <a:ext uri="{FF2B5EF4-FFF2-40B4-BE49-F238E27FC236}">
                    <a16:creationId xmlns:a16="http://schemas.microsoft.com/office/drawing/2014/main" id="{C686888A-C550-C54B-BC14-3D609739197F}"/>
                  </a:ext>
                </a:extLst>
              </p:cNvPr>
              <p:cNvSpPr/>
              <p:nvPr/>
            </p:nvSpPr>
            <p:spPr>
              <a:xfrm>
                <a:off x="5222181" y="3508741"/>
                <a:ext cx="1195622" cy="1993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Mobile #</a:t>
                </a:r>
              </a:p>
            </p:txBody>
          </p:sp>
          <p:sp>
            <p:nvSpPr>
              <p:cNvPr id="56" name="Rectangle 55">
                <a:extLst>
                  <a:ext uri="{FF2B5EF4-FFF2-40B4-BE49-F238E27FC236}">
                    <a16:creationId xmlns:a16="http://schemas.microsoft.com/office/drawing/2014/main" id="{03AE2497-128D-DC49-9BAB-1E50448C768A}"/>
                  </a:ext>
                </a:extLst>
              </p:cNvPr>
              <p:cNvSpPr/>
              <p:nvPr/>
            </p:nvSpPr>
            <p:spPr>
              <a:xfrm>
                <a:off x="5222181" y="3781622"/>
                <a:ext cx="1195622"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Mobile #</a:t>
                </a:r>
              </a:p>
            </p:txBody>
          </p:sp>
          <p:sp>
            <p:nvSpPr>
              <p:cNvPr id="57" name="Rectangle 56">
                <a:extLst>
                  <a:ext uri="{FF2B5EF4-FFF2-40B4-BE49-F238E27FC236}">
                    <a16:creationId xmlns:a16="http://schemas.microsoft.com/office/drawing/2014/main" id="{8B9FDFFD-15C2-B14E-92B0-1F049D43A646}"/>
                  </a:ext>
                </a:extLst>
              </p:cNvPr>
              <p:cNvSpPr/>
              <p:nvPr/>
            </p:nvSpPr>
            <p:spPr>
              <a:xfrm>
                <a:off x="5222181" y="4054503"/>
                <a:ext cx="1195622" cy="1993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Mobile #</a:t>
                </a:r>
              </a:p>
            </p:txBody>
          </p:sp>
          <p:sp>
            <p:nvSpPr>
              <p:cNvPr id="58" name="Rectangle 57">
                <a:extLst>
                  <a:ext uri="{FF2B5EF4-FFF2-40B4-BE49-F238E27FC236}">
                    <a16:creationId xmlns:a16="http://schemas.microsoft.com/office/drawing/2014/main" id="{4A049B91-5092-7A4B-ACC7-FE8C81D16A68}"/>
                  </a:ext>
                </a:extLst>
              </p:cNvPr>
              <p:cNvSpPr/>
              <p:nvPr/>
            </p:nvSpPr>
            <p:spPr>
              <a:xfrm>
                <a:off x="5222181" y="4337767"/>
                <a:ext cx="1195622"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Mobile #</a:t>
                </a:r>
              </a:p>
            </p:txBody>
          </p:sp>
          <p:sp>
            <p:nvSpPr>
              <p:cNvPr id="59" name="Rectangle 58">
                <a:extLst>
                  <a:ext uri="{FF2B5EF4-FFF2-40B4-BE49-F238E27FC236}">
                    <a16:creationId xmlns:a16="http://schemas.microsoft.com/office/drawing/2014/main" id="{FF40ACCB-FA98-544C-B41C-3604974FF63A}"/>
                  </a:ext>
                </a:extLst>
              </p:cNvPr>
              <p:cNvSpPr/>
              <p:nvPr/>
            </p:nvSpPr>
            <p:spPr>
              <a:xfrm>
                <a:off x="4123588" y="2409325"/>
                <a:ext cx="1037131" cy="199367"/>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b="1" dirty="0">
                    <a:solidFill>
                      <a:schemeClr val="tx1"/>
                    </a:solidFill>
                  </a:rPr>
                  <a:t>Name</a:t>
                </a:r>
              </a:p>
            </p:txBody>
          </p:sp>
          <p:sp>
            <p:nvSpPr>
              <p:cNvPr id="60" name="Rectangle 59">
                <a:extLst>
                  <a:ext uri="{FF2B5EF4-FFF2-40B4-BE49-F238E27FC236}">
                    <a16:creationId xmlns:a16="http://schemas.microsoft.com/office/drawing/2014/main" id="{83D8C802-0EE9-1645-B8F8-5EB73A4EE11B}"/>
                  </a:ext>
                </a:extLst>
              </p:cNvPr>
              <p:cNvSpPr/>
              <p:nvPr/>
            </p:nvSpPr>
            <p:spPr>
              <a:xfrm>
                <a:off x="5319208" y="2409325"/>
                <a:ext cx="1037131" cy="199367"/>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Mobile #</a:t>
                </a:r>
              </a:p>
            </p:txBody>
          </p:sp>
          <p:sp>
            <p:nvSpPr>
              <p:cNvPr id="62" name="Rectangle 61">
                <a:extLst>
                  <a:ext uri="{FF2B5EF4-FFF2-40B4-BE49-F238E27FC236}">
                    <a16:creationId xmlns:a16="http://schemas.microsoft.com/office/drawing/2014/main" id="{4BC57E86-7AC1-8047-A6FE-5E4FE6533143}"/>
                  </a:ext>
                </a:extLst>
              </p:cNvPr>
              <p:cNvSpPr/>
              <p:nvPr/>
            </p:nvSpPr>
            <p:spPr>
              <a:xfrm>
                <a:off x="6513772" y="2415079"/>
                <a:ext cx="1037131" cy="199367"/>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Address</a:t>
                </a:r>
              </a:p>
            </p:txBody>
          </p:sp>
          <p:sp>
            <p:nvSpPr>
              <p:cNvPr id="63" name="Rectangle 62">
                <a:extLst>
                  <a:ext uri="{FF2B5EF4-FFF2-40B4-BE49-F238E27FC236}">
                    <a16:creationId xmlns:a16="http://schemas.microsoft.com/office/drawing/2014/main" id="{5F3B7D09-AA1B-CB4E-B70E-7239DBE410B2}"/>
                  </a:ext>
                </a:extLst>
              </p:cNvPr>
              <p:cNvSpPr/>
              <p:nvPr/>
            </p:nvSpPr>
            <p:spPr>
              <a:xfrm>
                <a:off x="7803971" y="2376376"/>
                <a:ext cx="708375" cy="219304"/>
              </a:xfrm>
              <a:prstGeom prst="rect">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Assigned</a:t>
                </a:r>
              </a:p>
            </p:txBody>
          </p:sp>
        </p:grpSp>
        <p:pic>
          <p:nvPicPr>
            <p:cNvPr id="65" name="Picture 64">
              <a:extLst>
                <a:ext uri="{FF2B5EF4-FFF2-40B4-BE49-F238E27FC236}">
                  <a16:creationId xmlns:a16="http://schemas.microsoft.com/office/drawing/2014/main" id="{021416ED-B9AB-184A-9CD4-53288F26B046}"/>
                </a:ext>
              </a:extLst>
            </p:cNvPr>
            <p:cNvPicPr>
              <a:picLocks noChangeAspect="1"/>
            </p:cNvPicPr>
            <p:nvPr/>
          </p:nvPicPr>
          <p:blipFill rotWithShape="1">
            <a:blip r:embed="rId3"/>
            <a:srcRect b="87759"/>
            <a:stretch/>
          </p:blipFill>
          <p:spPr>
            <a:xfrm>
              <a:off x="6096966" y="1133454"/>
              <a:ext cx="5298935" cy="405704"/>
            </a:xfrm>
            <a:prstGeom prst="rect">
              <a:avLst/>
            </a:prstGeom>
          </p:spPr>
        </p:pic>
        <p:sp>
          <p:nvSpPr>
            <p:cNvPr id="66" name="TextBox 65">
              <a:extLst>
                <a:ext uri="{FF2B5EF4-FFF2-40B4-BE49-F238E27FC236}">
                  <a16:creationId xmlns:a16="http://schemas.microsoft.com/office/drawing/2014/main" id="{A385BB02-C6C3-614B-A08B-393535048EBD}"/>
                </a:ext>
              </a:extLst>
            </p:cNvPr>
            <p:cNvSpPr txBox="1"/>
            <p:nvPr/>
          </p:nvSpPr>
          <p:spPr>
            <a:xfrm>
              <a:off x="6165292" y="1261533"/>
              <a:ext cx="3563542" cy="246221"/>
            </a:xfrm>
            <a:prstGeom prst="rect">
              <a:avLst/>
            </a:prstGeom>
            <a:solidFill>
              <a:srgbClr val="EDF1F5"/>
            </a:solidFill>
          </p:spPr>
          <p:txBody>
            <a:bodyPr wrap="square" lIns="0" tIns="0" rIns="0" bIns="0" rtlCol="0" anchor="ctr">
              <a:spAutoFit/>
            </a:bodyPr>
            <a:lstStyle/>
            <a:p>
              <a:r>
                <a:rPr lang="en-US" sz="1600" dirty="0"/>
                <a:t>Choose Delivery Driver</a:t>
              </a:r>
              <a:endParaRPr lang="en-US" sz="1600" dirty="0">
                <a:solidFill>
                  <a:schemeClr val="tx1">
                    <a:lumMod val="95000"/>
                    <a:lumOff val="5000"/>
                  </a:schemeClr>
                </a:solidFill>
              </a:endParaRPr>
            </a:p>
          </p:txBody>
        </p:sp>
        <p:sp>
          <p:nvSpPr>
            <p:cNvPr id="67" name="Rectangle 66">
              <a:extLst>
                <a:ext uri="{FF2B5EF4-FFF2-40B4-BE49-F238E27FC236}">
                  <a16:creationId xmlns:a16="http://schemas.microsoft.com/office/drawing/2014/main" id="{AFD2E661-EE57-694C-BC34-C7DCA21DACAA}"/>
                </a:ext>
              </a:extLst>
            </p:cNvPr>
            <p:cNvSpPr/>
            <p:nvPr/>
          </p:nvSpPr>
          <p:spPr>
            <a:xfrm>
              <a:off x="10500721" y="1200282"/>
              <a:ext cx="850024" cy="307777"/>
            </a:xfrm>
            <a:prstGeom prst="rect">
              <a:avLst/>
            </a:prstGeom>
            <a:solidFill>
              <a:srgbClr val="0072B8"/>
            </a:solidFill>
          </p:spPr>
          <p:txBody>
            <a:bodyPr wrap="square">
              <a:spAutoFit/>
            </a:bodyPr>
            <a:lstStyle/>
            <a:p>
              <a:pPr algn="ctr">
                <a:spcAft>
                  <a:spcPts val="600"/>
                </a:spcAft>
              </a:pPr>
              <a:r>
                <a:rPr lang="en-US" sz="1400" b="1" dirty="0">
                  <a:solidFill>
                    <a:schemeClr val="bg1"/>
                  </a:solidFill>
                </a:rPr>
                <a:t>Assign</a:t>
              </a:r>
            </a:p>
          </p:txBody>
        </p:sp>
        <p:sp>
          <p:nvSpPr>
            <p:cNvPr id="68" name="Rectangle 67">
              <a:extLst>
                <a:ext uri="{FF2B5EF4-FFF2-40B4-BE49-F238E27FC236}">
                  <a16:creationId xmlns:a16="http://schemas.microsoft.com/office/drawing/2014/main" id="{4E34BDFD-49EA-C940-B5A4-1CE5D72E8003}"/>
                </a:ext>
              </a:extLst>
            </p:cNvPr>
            <p:cNvSpPr/>
            <p:nvPr/>
          </p:nvSpPr>
          <p:spPr>
            <a:xfrm>
              <a:off x="6776697" y="3226333"/>
              <a:ext cx="1254928"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Customer 1</a:t>
              </a:r>
            </a:p>
          </p:txBody>
        </p:sp>
        <p:sp>
          <p:nvSpPr>
            <p:cNvPr id="69" name="Rectangle 68">
              <a:extLst>
                <a:ext uri="{FF2B5EF4-FFF2-40B4-BE49-F238E27FC236}">
                  <a16:creationId xmlns:a16="http://schemas.microsoft.com/office/drawing/2014/main" id="{E92945B1-673C-5A4D-94B5-099F0059CC23}"/>
                </a:ext>
              </a:extLst>
            </p:cNvPr>
            <p:cNvSpPr/>
            <p:nvPr/>
          </p:nvSpPr>
          <p:spPr>
            <a:xfrm>
              <a:off x="6776696" y="3473735"/>
              <a:ext cx="1254928" cy="1993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Customer 2</a:t>
              </a:r>
            </a:p>
          </p:txBody>
        </p:sp>
        <p:sp>
          <p:nvSpPr>
            <p:cNvPr id="70" name="Rectangle 69">
              <a:extLst>
                <a:ext uri="{FF2B5EF4-FFF2-40B4-BE49-F238E27FC236}">
                  <a16:creationId xmlns:a16="http://schemas.microsoft.com/office/drawing/2014/main" id="{B0EC2E4C-2CAE-2243-94CF-D2711E8B8F0E}"/>
                </a:ext>
              </a:extLst>
            </p:cNvPr>
            <p:cNvSpPr/>
            <p:nvPr/>
          </p:nvSpPr>
          <p:spPr>
            <a:xfrm>
              <a:off x="6776695" y="3746616"/>
              <a:ext cx="1254928"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Customer 3</a:t>
              </a:r>
            </a:p>
          </p:txBody>
        </p:sp>
        <p:sp>
          <p:nvSpPr>
            <p:cNvPr id="71" name="Rectangle 70">
              <a:extLst>
                <a:ext uri="{FF2B5EF4-FFF2-40B4-BE49-F238E27FC236}">
                  <a16:creationId xmlns:a16="http://schemas.microsoft.com/office/drawing/2014/main" id="{0D41A20C-560A-E44F-9524-B0F31CA63D19}"/>
                </a:ext>
              </a:extLst>
            </p:cNvPr>
            <p:cNvSpPr/>
            <p:nvPr/>
          </p:nvSpPr>
          <p:spPr>
            <a:xfrm>
              <a:off x="6776694" y="4019497"/>
              <a:ext cx="1254928" cy="1993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Customer 4</a:t>
              </a:r>
            </a:p>
          </p:txBody>
        </p:sp>
        <p:sp>
          <p:nvSpPr>
            <p:cNvPr id="72" name="Rectangle 71">
              <a:extLst>
                <a:ext uri="{FF2B5EF4-FFF2-40B4-BE49-F238E27FC236}">
                  <a16:creationId xmlns:a16="http://schemas.microsoft.com/office/drawing/2014/main" id="{6DD728F1-ED84-D349-B30D-57ADBD055400}"/>
                </a:ext>
              </a:extLst>
            </p:cNvPr>
            <p:cNvSpPr/>
            <p:nvPr/>
          </p:nvSpPr>
          <p:spPr>
            <a:xfrm>
              <a:off x="6776694" y="4292378"/>
              <a:ext cx="1254928"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Customer 5</a:t>
              </a:r>
            </a:p>
          </p:txBody>
        </p:sp>
        <p:sp>
          <p:nvSpPr>
            <p:cNvPr id="73" name="Rectangle 72">
              <a:extLst>
                <a:ext uri="{FF2B5EF4-FFF2-40B4-BE49-F238E27FC236}">
                  <a16:creationId xmlns:a16="http://schemas.microsoft.com/office/drawing/2014/main" id="{B95B8A06-F7F8-FD44-9DDC-43DF80965D0E}"/>
                </a:ext>
              </a:extLst>
            </p:cNvPr>
            <p:cNvSpPr/>
            <p:nvPr/>
          </p:nvSpPr>
          <p:spPr>
            <a:xfrm>
              <a:off x="6776694" y="4565259"/>
              <a:ext cx="1254928" cy="1993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Customer 6</a:t>
              </a:r>
            </a:p>
          </p:txBody>
        </p:sp>
        <p:sp>
          <p:nvSpPr>
            <p:cNvPr id="74" name="Rectangle 73">
              <a:extLst>
                <a:ext uri="{FF2B5EF4-FFF2-40B4-BE49-F238E27FC236}">
                  <a16:creationId xmlns:a16="http://schemas.microsoft.com/office/drawing/2014/main" id="{199804D3-9EBA-C14E-9B35-5C4EF403B967}"/>
                </a:ext>
              </a:extLst>
            </p:cNvPr>
            <p:cNvSpPr/>
            <p:nvPr/>
          </p:nvSpPr>
          <p:spPr>
            <a:xfrm>
              <a:off x="6776694" y="4848523"/>
              <a:ext cx="1254928"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Customer 7</a:t>
              </a:r>
            </a:p>
          </p:txBody>
        </p:sp>
        <p:sp>
          <p:nvSpPr>
            <p:cNvPr id="75" name="Rectangle 74">
              <a:extLst>
                <a:ext uri="{FF2B5EF4-FFF2-40B4-BE49-F238E27FC236}">
                  <a16:creationId xmlns:a16="http://schemas.microsoft.com/office/drawing/2014/main" id="{E3772C19-D5B2-B245-8DEE-56A0D3A7E790}"/>
                </a:ext>
              </a:extLst>
            </p:cNvPr>
            <p:cNvSpPr/>
            <p:nvPr/>
          </p:nvSpPr>
          <p:spPr>
            <a:xfrm>
              <a:off x="9197459" y="3217085"/>
              <a:ext cx="912844"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Address</a:t>
              </a:r>
            </a:p>
          </p:txBody>
        </p:sp>
        <p:sp>
          <p:nvSpPr>
            <p:cNvPr id="76" name="Rectangle 75">
              <a:extLst>
                <a:ext uri="{FF2B5EF4-FFF2-40B4-BE49-F238E27FC236}">
                  <a16:creationId xmlns:a16="http://schemas.microsoft.com/office/drawing/2014/main" id="{7AB96604-9D90-2E42-A97C-684F99795ADC}"/>
                </a:ext>
              </a:extLst>
            </p:cNvPr>
            <p:cNvSpPr/>
            <p:nvPr/>
          </p:nvSpPr>
          <p:spPr>
            <a:xfrm>
              <a:off x="9197458" y="3464487"/>
              <a:ext cx="912844" cy="1993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Address</a:t>
              </a:r>
            </a:p>
          </p:txBody>
        </p:sp>
        <p:sp>
          <p:nvSpPr>
            <p:cNvPr id="78" name="Rectangle 77">
              <a:extLst>
                <a:ext uri="{FF2B5EF4-FFF2-40B4-BE49-F238E27FC236}">
                  <a16:creationId xmlns:a16="http://schemas.microsoft.com/office/drawing/2014/main" id="{4EC59C24-ED6F-BF48-AC2A-4BD29E9C3297}"/>
                </a:ext>
              </a:extLst>
            </p:cNvPr>
            <p:cNvSpPr/>
            <p:nvPr/>
          </p:nvSpPr>
          <p:spPr>
            <a:xfrm>
              <a:off x="9197457" y="3737368"/>
              <a:ext cx="912844"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Address</a:t>
              </a:r>
            </a:p>
          </p:txBody>
        </p:sp>
        <p:sp>
          <p:nvSpPr>
            <p:cNvPr id="79" name="Rectangle 78">
              <a:extLst>
                <a:ext uri="{FF2B5EF4-FFF2-40B4-BE49-F238E27FC236}">
                  <a16:creationId xmlns:a16="http://schemas.microsoft.com/office/drawing/2014/main" id="{A8BBF3DE-5DAC-E74F-A678-B929DA1C664F}"/>
                </a:ext>
              </a:extLst>
            </p:cNvPr>
            <p:cNvSpPr/>
            <p:nvPr/>
          </p:nvSpPr>
          <p:spPr>
            <a:xfrm>
              <a:off x="9197456" y="4010249"/>
              <a:ext cx="912844" cy="1993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Address</a:t>
              </a:r>
            </a:p>
          </p:txBody>
        </p:sp>
        <p:sp>
          <p:nvSpPr>
            <p:cNvPr id="80" name="Rectangle 79">
              <a:extLst>
                <a:ext uri="{FF2B5EF4-FFF2-40B4-BE49-F238E27FC236}">
                  <a16:creationId xmlns:a16="http://schemas.microsoft.com/office/drawing/2014/main" id="{D09F9CDC-A28C-514F-A1F5-9B421AAEC333}"/>
                </a:ext>
              </a:extLst>
            </p:cNvPr>
            <p:cNvSpPr/>
            <p:nvPr/>
          </p:nvSpPr>
          <p:spPr>
            <a:xfrm>
              <a:off x="9197456" y="4283130"/>
              <a:ext cx="912844"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Address</a:t>
              </a:r>
            </a:p>
          </p:txBody>
        </p:sp>
        <p:sp>
          <p:nvSpPr>
            <p:cNvPr id="81" name="Rectangle 80">
              <a:extLst>
                <a:ext uri="{FF2B5EF4-FFF2-40B4-BE49-F238E27FC236}">
                  <a16:creationId xmlns:a16="http://schemas.microsoft.com/office/drawing/2014/main" id="{172E1D0E-7D65-E94C-A3A8-16F4FEA026DF}"/>
                </a:ext>
              </a:extLst>
            </p:cNvPr>
            <p:cNvSpPr/>
            <p:nvPr/>
          </p:nvSpPr>
          <p:spPr>
            <a:xfrm>
              <a:off x="9197456" y="4556011"/>
              <a:ext cx="912844" cy="1993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Address</a:t>
              </a:r>
            </a:p>
          </p:txBody>
        </p:sp>
        <p:sp>
          <p:nvSpPr>
            <p:cNvPr id="88" name="Rectangle 87">
              <a:extLst>
                <a:ext uri="{FF2B5EF4-FFF2-40B4-BE49-F238E27FC236}">
                  <a16:creationId xmlns:a16="http://schemas.microsoft.com/office/drawing/2014/main" id="{3EEE4CD4-BF62-0644-AEEF-AFE1D411EB9E}"/>
                </a:ext>
              </a:extLst>
            </p:cNvPr>
            <p:cNvSpPr/>
            <p:nvPr/>
          </p:nvSpPr>
          <p:spPr>
            <a:xfrm>
              <a:off x="9197456" y="4839275"/>
              <a:ext cx="912844" cy="199367"/>
            </a:xfrm>
            <a:prstGeom prst="rect">
              <a:avLst/>
            </a:prstGeom>
            <a:solidFill>
              <a:srgbClr val="F9F9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dirty="0">
                  <a:solidFill>
                    <a:schemeClr val="tx1"/>
                  </a:solidFill>
                </a:rPr>
                <a:t>Address</a:t>
              </a:r>
            </a:p>
          </p:txBody>
        </p:sp>
        <p:cxnSp>
          <p:nvCxnSpPr>
            <p:cNvPr id="89" name="Straight Connector 88">
              <a:extLst>
                <a:ext uri="{FF2B5EF4-FFF2-40B4-BE49-F238E27FC236}">
                  <a16:creationId xmlns:a16="http://schemas.microsoft.com/office/drawing/2014/main" id="{2C232B16-D400-B447-8167-2DE918DCDBE1}"/>
                </a:ext>
              </a:extLst>
            </p:cNvPr>
            <p:cNvCxnSpPr>
              <a:cxnSpLocks/>
            </p:cNvCxnSpPr>
            <p:nvPr/>
          </p:nvCxnSpPr>
          <p:spPr>
            <a:xfrm>
              <a:off x="8097539" y="2819516"/>
              <a:ext cx="0" cy="2246664"/>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63641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7" name="Table 76">
            <a:extLst>
              <a:ext uri="{FF2B5EF4-FFF2-40B4-BE49-F238E27FC236}">
                <a16:creationId xmlns:a16="http://schemas.microsoft.com/office/drawing/2014/main" id="{2ACBE94F-EF82-5740-BF8E-6510CDF89C10}"/>
              </a:ext>
            </a:extLst>
          </p:cNvPr>
          <p:cNvGraphicFramePr>
            <a:graphicFrameLocks noGrp="1"/>
          </p:cNvGraphicFramePr>
          <p:nvPr>
            <p:extLst>
              <p:ext uri="{D42A27DB-BD31-4B8C-83A1-F6EECF244321}">
                <p14:modId xmlns:p14="http://schemas.microsoft.com/office/powerpoint/2010/main" val="2915367918"/>
              </p:ext>
            </p:extLst>
          </p:nvPr>
        </p:nvGraphicFramePr>
        <p:xfrm>
          <a:off x="552638" y="5218315"/>
          <a:ext cx="10190363" cy="1519770"/>
        </p:xfrm>
        <a:graphic>
          <a:graphicData uri="http://schemas.openxmlformats.org/drawingml/2006/table">
            <a:tbl>
              <a:tblPr firstRow="1" bandRow="1">
                <a:tableStyleId>{5C22544A-7EE6-4342-B048-85BDC9FD1C3A}</a:tableStyleId>
              </a:tblPr>
              <a:tblGrid>
                <a:gridCol w="501399">
                  <a:extLst>
                    <a:ext uri="{9D8B030D-6E8A-4147-A177-3AD203B41FA5}">
                      <a16:colId xmlns:a16="http://schemas.microsoft.com/office/drawing/2014/main" val="2515006127"/>
                    </a:ext>
                  </a:extLst>
                </a:gridCol>
                <a:gridCol w="699464">
                  <a:extLst>
                    <a:ext uri="{9D8B030D-6E8A-4147-A177-3AD203B41FA5}">
                      <a16:colId xmlns:a16="http://schemas.microsoft.com/office/drawing/2014/main" val="1616245452"/>
                    </a:ext>
                  </a:extLst>
                </a:gridCol>
                <a:gridCol w="712182">
                  <a:extLst>
                    <a:ext uri="{9D8B030D-6E8A-4147-A177-3AD203B41FA5}">
                      <a16:colId xmlns:a16="http://schemas.microsoft.com/office/drawing/2014/main" val="3628788582"/>
                    </a:ext>
                  </a:extLst>
                </a:gridCol>
                <a:gridCol w="915662">
                  <a:extLst>
                    <a:ext uri="{9D8B030D-6E8A-4147-A177-3AD203B41FA5}">
                      <a16:colId xmlns:a16="http://schemas.microsoft.com/office/drawing/2014/main" val="4226935421"/>
                    </a:ext>
                  </a:extLst>
                </a:gridCol>
                <a:gridCol w="1068272">
                  <a:extLst>
                    <a:ext uri="{9D8B030D-6E8A-4147-A177-3AD203B41FA5}">
                      <a16:colId xmlns:a16="http://schemas.microsoft.com/office/drawing/2014/main" val="2082598630"/>
                    </a:ext>
                  </a:extLst>
                </a:gridCol>
                <a:gridCol w="979249">
                  <a:extLst>
                    <a:ext uri="{9D8B030D-6E8A-4147-A177-3AD203B41FA5}">
                      <a16:colId xmlns:a16="http://schemas.microsoft.com/office/drawing/2014/main" val="471605246"/>
                    </a:ext>
                  </a:extLst>
                </a:gridCol>
                <a:gridCol w="953814">
                  <a:extLst>
                    <a:ext uri="{9D8B030D-6E8A-4147-A177-3AD203B41FA5}">
                      <a16:colId xmlns:a16="http://schemas.microsoft.com/office/drawing/2014/main" val="4170944681"/>
                    </a:ext>
                  </a:extLst>
                </a:gridCol>
                <a:gridCol w="1030119">
                  <a:extLst>
                    <a:ext uri="{9D8B030D-6E8A-4147-A177-3AD203B41FA5}">
                      <a16:colId xmlns:a16="http://schemas.microsoft.com/office/drawing/2014/main" val="1679328218"/>
                    </a:ext>
                  </a:extLst>
                </a:gridCol>
                <a:gridCol w="953814">
                  <a:extLst>
                    <a:ext uri="{9D8B030D-6E8A-4147-A177-3AD203B41FA5}">
                      <a16:colId xmlns:a16="http://schemas.microsoft.com/office/drawing/2014/main" val="1209063266"/>
                    </a:ext>
                  </a:extLst>
                </a:gridCol>
                <a:gridCol w="1135289">
                  <a:extLst>
                    <a:ext uri="{9D8B030D-6E8A-4147-A177-3AD203B41FA5}">
                      <a16:colId xmlns:a16="http://schemas.microsoft.com/office/drawing/2014/main" val="3321001294"/>
                    </a:ext>
                  </a:extLst>
                </a:gridCol>
                <a:gridCol w="1241099">
                  <a:extLst>
                    <a:ext uri="{9D8B030D-6E8A-4147-A177-3AD203B41FA5}">
                      <a16:colId xmlns:a16="http://schemas.microsoft.com/office/drawing/2014/main" val="971750171"/>
                    </a:ext>
                  </a:extLst>
                </a:gridCol>
              </a:tblGrid>
              <a:tr h="333870">
                <a:tc>
                  <a:txBody>
                    <a:bodyPr/>
                    <a:lstStyle/>
                    <a:p>
                      <a:r>
                        <a:rPr lang="en-US" sz="1400" dirty="0"/>
                        <a:t>Id</a:t>
                      </a:r>
                    </a:p>
                  </a:txBody>
                  <a:tcPr marL="110642" marR="110642"/>
                </a:tc>
                <a:tc>
                  <a:txBody>
                    <a:bodyPr/>
                    <a:lstStyle/>
                    <a:p>
                      <a:r>
                        <a:rPr lang="en-US" sz="1400" dirty="0"/>
                        <a:t>OrderId</a:t>
                      </a:r>
                    </a:p>
                  </a:txBody>
                  <a:tcPr marL="110642" marR="110642"/>
                </a:tc>
                <a:tc>
                  <a:txBody>
                    <a:bodyPr/>
                    <a:lstStyle/>
                    <a:p>
                      <a:r>
                        <a:rPr lang="en-US" sz="1400" dirty="0" err="1"/>
                        <a:t>VendorId</a:t>
                      </a:r>
                      <a:endParaRPr lang="en-US" sz="1400" dirty="0"/>
                    </a:p>
                  </a:txBody>
                  <a:tcPr marL="110642" marR="110642"/>
                </a:tc>
                <a:tc>
                  <a:txBody>
                    <a:bodyPr/>
                    <a:lstStyle/>
                    <a:p>
                      <a:r>
                        <a:rPr lang="en-US" sz="1400" dirty="0" err="1"/>
                        <a:t>WarehouseId</a:t>
                      </a:r>
                      <a:endParaRPr lang="en-US" sz="1400" dirty="0"/>
                    </a:p>
                  </a:txBody>
                  <a:tcPr marL="110642" marR="110642"/>
                </a:tc>
                <a:tc>
                  <a:txBody>
                    <a:bodyPr/>
                    <a:lstStyle/>
                    <a:p>
                      <a:r>
                        <a:rPr lang="en-US" sz="1400" dirty="0" err="1"/>
                        <a:t>AssignedStatusUTC</a:t>
                      </a:r>
                      <a:endParaRPr lang="en-US" sz="1400" dirty="0"/>
                    </a:p>
                  </a:txBody>
                  <a:tcPr marL="110642" marR="110642"/>
                </a:tc>
                <a:tc>
                  <a:txBody>
                    <a:bodyPr/>
                    <a:lstStyle/>
                    <a:p>
                      <a:r>
                        <a:rPr lang="en-US" sz="1400" dirty="0" err="1"/>
                        <a:t>ReadyToDriveUTC</a:t>
                      </a:r>
                      <a:endParaRPr lang="en-US" sz="1400" dirty="0"/>
                    </a:p>
                  </a:txBody>
                  <a:tcPr marL="110642" marR="110642"/>
                </a:tc>
                <a:tc>
                  <a:txBody>
                    <a:bodyPr/>
                    <a:lstStyle/>
                    <a:p>
                      <a:r>
                        <a:rPr lang="en-US" sz="1400" dirty="0" err="1"/>
                        <a:t>ParkedAtStoreUTC</a:t>
                      </a:r>
                      <a:endParaRPr lang="en-US" sz="1400" dirty="0"/>
                    </a:p>
                  </a:txBody>
                  <a:tcPr marL="110642" marR="110642"/>
                </a:tc>
                <a:tc>
                  <a:txBody>
                    <a:bodyPr/>
                    <a:lstStyle/>
                    <a:p>
                      <a:r>
                        <a:rPr lang="en-US" sz="1400" dirty="0" err="1"/>
                        <a:t>CollectedItemsUTC</a:t>
                      </a:r>
                      <a:endParaRPr lang="en-US" sz="1400" dirty="0"/>
                    </a:p>
                  </a:txBody>
                  <a:tcPr marL="110642" marR="110642"/>
                </a:tc>
                <a:tc>
                  <a:txBody>
                    <a:bodyPr/>
                    <a:lstStyle/>
                    <a:p>
                      <a:r>
                        <a:rPr lang="en-US" sz="1400" dirty="0" err="1"/>
                        <a:t>ReadyToDriveUTC</a:t>
                      </a:r>
                      <a:endParaRPr lang="en-US" sz="1400" dirty="0"/>
                    </a:p>
                  </a:txBody>
                  <a:tcPr marL="110642" marR="110642"/>
                </a:tc>
                <a:tc>
                  <a:txBody>
                    <a:bodyPr/>
                    <a:lstStyle/>
                    <a:p>
                      <a:r>
                        <a:rPr lang="en-US" sz="1400" dirty="0" err="1"/>
                        <a:t>ParkedAtCustomerUTC</a:t>
                      </a:r>
                      <a:endParaRPr lang="en-US" sz="1400" dirty="0"/>
                    </a:p>
                  </a:txBody>
                  <a:tcPr marL="110642" marR="110642"/>
                </a:tc>
                <a:tc>
                  <a:txBody>
                    <a:bodyPr/>
                    <a:lstStyle/>
                    <a:p>
                      <a:r>
                        <a:rPr lang="en-US" sz="1400" dirty="0"/>
                        <a:t>DeliveredUTC</a:t>
                      </a:r>
                    </a:p>
                  </a:txBody>
                  <a:tcPr marL="110642" marR="110642"/>
                </a:tc>
                <a:extLst>
                  <a:ext uri="{0D108BD9-81ED-4DB2-BD59-A6C34878D82A}">
                    <a16:rowId xmlns:a16="http://schemas.microsoft.com/office/drawing/2014/main" val="2774352097"/>
                  </a:ext>
                </a:extLst>
              </a:tr>
              <a:tr h="333870">
                <a:tc>
                  <a:txBody>
                    <a:bodyPr/>
                    <a:lstStyle/>
                    <a:p>
                      <a:r>
                        <a:rPr lang="en-US" sz="1400" dirty="0"/>
                        <a:t>1</a:t>
                      </a:r>
                    </a:p>
                  </a:txBody>
                  <a:tcPr marL="110642" marR="110642"/>
                </a:tc>
                <a:tc>
                  <a:txBody>
                    <a:bodyPr/>
                    <a:lstStyle/>
                    <a:p>
                      <a:r>
                        <a:rPr lang="en-US" sz="1400" dirty="0"/>
                        <a:t>23</a:t>
                      </a:r>
                    </a:p>
                  </a:txBody>
                  <a:tcPr marL="110642" marR="110642"/>
                </a:tc>
                <a:tc>
                  <a:txBody>
                    <a:bodyPr/>
                    <a:lstStyle/>
                    <a:p>
                      <a:r>
                        <a:rPr lang="en-US" sz="1400" dirty="0"/>
                        <a:t>32</a:t>
                      </a:r>
                    </a:p>
                  </a:txBody>
                  <a:tcPr marL="110642" marR="110642"/>
                </a:tc>
                <a:tc>
                  <a:txBody>
                    <a:bodyPr/>
                    <a:lstStyle/>
                    <a:p>
                      <a:r>
                        <a:rPr lang="en-US" sz="1400" dirty="0"/>
                        <a:t>25</a:t>
                      </a: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extLst>
                  <a:ext uri="{0D108BD9-81ED-4DB2-BD59-A6C34878D82A}">
                    <a16:rowId xmlns:a16="http://schemas.microsoft.com/office/drawing/2014/main" val="2270547703"/>
                  </a:ext>
                </a:extLst>
              </a:tr>
              <a:tr h="333870">
                <a:tc>
                  <a:txBody>
                    <a:bodyPr/>
                    <a:lstStyle/>
                    <a:p>
                      <a:r>
                        <a:rPr lang="en-US" sz="1400" dirty="0"/>
                        <a:t>2</a:t>
                      </a:r>
                    </a:p>
                  </a:txBody>
                  <a:tcPr marL="110642" marR="110642"/>
                </a:tc>
                <a:tc>
                  <a:txBody>
                    <a:bodyPr/>
                    <a:lstStyle/>
                    <a:p>
                      <a:r>
                        <a:rPr lang="en-US" sz="1400" dirty="0"/>
                        <a:t>43</a:t>
                      </a:r>
                    </a:p>
                  </a:txBody>
                  <a:tcPr marL="110642" marR="110642"/>
                </a:tc>
                <a:tc>
                  <a:txBody>
                    <a:bodyPr/>
                    <a:lstStyle/>
                    <a:p>
                      <a:r>
                        <a:rPr lang="en-US" sz="1400" dirty="0"/>
                        <a:t>23</a:t>
                      </a:r>
                    </a:p>
                  </a:txBody>
                  <a:tcPr marL="110642" marR="110642"/>
                </a:tc>
                <a:tc>
                  <a:txBody>
                    <a:bodyPr/>
                    <a:lstStyle/>
                    <a:p>
                      <a:r>
                        <a:rPr lang="en-US" sz="1400" dirty="0"/>
                        <a:t>11</a:t>
                      </a: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extLst>
                  <a:ext uri="{0D108BD9-81ED-4DB2-BD59-A6C34878D82A}">
                    <a16:rowId xmlns:a16="http://schemas.microsoft.com/office/drawing/2014/main" val="1785566966"/>
                  </a:ext>
                </a:extLst>
              </a:tr>
              <a:tr h="333870">
                <a:tc>
                  <a:txBody>
                    <a:bodyPr/>
                    <a:lstStyle/>
                    <a:p>
                      <a:r>
                        <a:rPr lang="en-US" sz="1400" dirty="0"/>
                        <a:t>3</a:t>
                      </a:r>
                    </a:p>
                  </a:txBody>
                  <a:tcPr marL="110642" marR="110642"/>
                </a:tc>
                <a:tc>
                  <a:txBody>
                    <a:bodyPr/>
                    <a:lstStyle/>
                    <a:p>
                      <a:r>
                        <a:rPr lang="en-US" sz="1400" dirty="0"/>
                        <a:t>43</a:t>
                      </a:r>
                    </a:p>
                  </a:txBody>
                  <a:tcPr marL="110642" marR="110642"/>
                </a:tc>
                <a:tc>
                  <a:txBody>
                    <a:bodyPr/>
                    <a:lstStyle/>
                    <a:p>
                      <a:r>
                        <a:rPr lang="en-US" sz="1400" dirty="0"/>
                        <a:t>23</a:t>
                      </a:r>
                    </a:p>
                  </a:txBody>
                  <a:tcPr marL="110642" marR="110642"/>
                </a:tc>
                <a:tc>
                  <a:txBody>
                    <a:bodyPr/>
                    <a:lstStyle/>
                    <a:p>
                      <a:r>
                        <a:rPr lang="en-US" sz="1400" dirty="0"/>
                        <a:t>12</a:t>
                      </a: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prstClr val="black"/>
                          </a:solidFill>
                          <a:effectLst/>
                          <a:uLnTx/>
                          <a:uFillTx/>
                          <a:latin typeface="Calibri" panose="020F0502020204030204"/>
                          <a:ea typeface="+mn-ea"/>
                          <a:cs typeface="+mn-cs"/>
                        </a:rPr>
                        <a:t>UTC TIME</a:t>
                      </a: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marL="110642" marR="11064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UTC TIME</a:t>
                      </a:r>
                    </a:p>
                  </a:txBody>
                  <a:tcPr marL="110642" marR="110642"/>
                </a:tc>
                <a:extLst>
                  <a:ext uri="{0D108BD9-81ED-4DB2-BD59-A6C34878D82A}">
                    <a16:rowId xmlns:a16="http://schemas.microsoft.com/office/drawing/2014/main" val="2269433985"/>
                  </a:ext>
                </a:extLst>
              </a:tr>
            </a:tbl>
          </a:graphicData>
        </a:graphic>
      </p:graphicFrame>
      <p:sp>
        <p:nvSpPr>
          <p:cNvPr id="82" name="TextBox 81">
            <a:extLst>
              <a:ext uri="{FF2B5EF4-FFF2-40B4-BE49-F238E27FC236}">
                <a16:creationId xmlns:a16="http://schemas.microsoft.com/office/drawing/2014/main" id="{FCBC415F-A7EB-2140-813B-1CE4A20A4173}"/>
              </a:ext>
            </a:extLst>
          </p:cNvPr>
          <p:cNvSpPr txBox="1"/>
          <p:nvPr/>
        </p:nvSpPr>
        <p:spPr>
          <a:xfrm>
            <a:off x="0" y="184499"/>
            <a:ext cx="12192000" cy="707886"/>
          </a:xfrm>
          <a:prstGeom prst="rect">
            <a:avLst/>
          </a:prstGeom>
          <a:noFill/>
        </p:spPr>
        <p:txBody>
          <a:bodyPr wrap="square" rtlCol="0">
            <a:spAutoFit/>
          </a:bodyPr>
          <a:lstStyle/>
          <a:p>
            <a:pPr algn="ctr"/>
            <a:r>
              <a:rPr lang="en-US" sz="2000" u="sng" dirty="0"/>
              <a:t>When Detail button is clicked on page 11, this detail page will be shown. There is UTC Time in database but on admin side this should be changed to local </a:t>
            </a:r>
            <a:r>
              <a:rPr lang="en-US" sz="2000" u="sng" dirty="0" err="1"/>
              <a:t>timezone</a:t>
            </a:r>
            <a:endParaRPr lang="en-US" sz="2000" u="sng" dirty="0"/>
          </a:p>
        </p:txBody>
      </p:sp>
      <p:pic>
        <p:nvPicPr>
          <p:cNvPr id="83" name="Picture 82">
            <a:extLst>
              <a:ext uri="{FF2B5EF4-FFF2-40B4-BE49-F238E27FC236}">
                <a16:creationId xmlns:a16="http://schemas.microsoft.com/office/drawing/2014/main" id="{52850C1D-0FE9-A545-BD95-539B59FB7F1B}"/>
              </a:ext>
            </a:extLst>
          </p:cNvPr>
          <p:cNvPicPr>
            <a:picLocks noChangeAspect="1"/>
          </p:cNvPicPr>
          <p:nvPr/>
        </p:nvPicPr>
        <p:blipFill rotWithShape="1">
          <a:blip r:embed="rId2"/>
          <a:srcRect b="87759"/>
          <a:stretch/>
        </p:blipFill>
        <p:spPr>
          <a:xfrm>
            <a:off x="295742" y="967801"/>
            <a:ext cx="11185603" cy="519923"/>
          </a:xfrm>
          <a:prstGeom prst="rect">
            <a:avLst/>
          </a:prstGeom>
        </p:spPr>
      </p:pic>
      <p:sp>
        <p:nvSpPr>
          <p:cNvPr id="84" name="TextBox 83">
            <a:extLst>
              <a:ext uri="{FF2B5EF4-FFF2-40B4-BE49-F238E27FC236}">
                <a16:creationId xmlns:a16="http://schemas.microsoft.com/office/drawing/2014/main" id="{0819E8AB-A509-084F-844F-5FAC827B4300}"/>
              </a:ext>
            </a:extLst>
          </p:cNvPr>
          <p:cNvSpPr txBox="1"/>
          <p:nvPr/>
        </p:nvSpPr>
        <p:spPr>
          <a:xfrm>
            <a:off x="430437" y="1121186"/>
            <a:ext cx="5217383" cy="246221"/>
          </a:xfrm>
          <a:prstGeom prst="rect">
            <a:avLst/>
          </a:prstGeom>
          <a:solidFill>
            <a:srgbClr val="EDF1F5"/>
          </a:solidFill>
        </p:spPr>
        <p:txBody>
          <a:bodyPr wrap="square" lIns="0" tIns="0" rIns="0" bIns="0" rtlCol="0" anchor="ctr">
            <a:spAutoFit/>
          </a:bodyPr>
          <a:lstStyle/>
          <a:p>
            <a:r>
              <a:rPr lang="en-US" sz="1600" dirty="0">
                <a:solidFill>
                  <a:schemeClr val="tx1">
                    <a:lumMod val="95000"/>
                    <a:lumOff val="5000"/>
                  </a:schemeClr>
                </a:solidFill>
              </a:rPr>
              <a:t>Delivery Orders Detail – Order # 12323</a:t>
            </a:r>
          </a:p>
        </p:txBody>
      </p:sp>
      <p:sp>
        <p:nvSpPr>
          <p:cNvPr id="85" name="Rectangle 84">
            <a:extLst>
              <a:ext uri="{FF2B5EF4-FFF2-40B4-BE49-F238E27FC236}">
                <a16:creationId xmlns:a16="http://schemas.microsoft.com/office/drawing/2014/main" id="{3098C35E-F6B4-2745-95DF-4AD61BD256DE}"/>
              </a:ext>
            </a:extLst>
          </p:cNvPr>
          <p:cNvSpPr/>
          <p:nvPr/>
        </p:nvSpPr>
        <p:spPr>
          <a:xfrm>
            <a:off x="10501973" y="1134165"/>
            <a:ext cx="850024" cy="246221"/>
          </a:xfrm>
          <a:prstGeom prst="rect">
            <a:avLst/>
          </a:prstGeom>
          <a:solidFill>
            <a:srgbClr val="0072B8"/>
          </a:solidFill>
        </p:spPr>
        <p:txBody>
          <a:bodyPr wrap="square">
            <a:spAutoFit/>
          </a:bodyPr>
          <a:lstStyle/>
          <a:p>
            <a:pPr algn="ctr"/>
            <a:r>
              <a:rPr lang="en-US" sz="1000" b="1" dirty="0">
                <a:solidFill>
                  <a:schemeClr val="bg1"/>
                </a:solidFill>
              </a:rPr>
              <a:t>Save</a:t>
            </a:r>
          </a:p>
        </p:txBody>
      </p:sp>
      <p:pic>
        <p:nvPicPr>
          <p:cNvPr id="86" name="Picture 85">
            <a:extLst>
              <a:ext uri="{FF2B5EF4-FFF2-40B4-BE49-F238E27FC236}">
                <a16:creationId xmlns:a16="http://schemas.microsoft.com/office/drawing/2014/main" id="{D2C61EDA-255A-EE4A-B71A-237770E0613F}"/>
              </a:ext>
            </a:extLst>
          </p:cNvPr>
          <p:cNvPicPr>
            <a:picLocks noChangeAspect="1"/>
          </p:cNvPicPr>
          <p:nvPr/>
        </p:nvPicPr>
        <p:blipFill>
          <a:blip r:embed="rId3"/>
          <a:stretch>
            <a:fillRect/>
          </a:stretch>
        </p:blipFill>
        <p:spPr>
          <a:xfrm>
            <a:off x="293226" y="1487724"/>
            <a:ext cx="11185603" cy="3719788"/>
          </a:xfrm>
          <a:prstGeom prst="rect">
            <a:avLst/>
          </a:prstGeom>
        </p:spPr>
      </p:pic>
      <p:sp>
        <p:nvSpPr>
          <p:cNvPr id="87" name="Rectangle 86">
            <a:extLst>
              <a:ext uri="{FF2B5EF4-FFF2-40B4-BE49-F238E27FC236}">
                <a16:creationId xmlns:a16="http://schemas.microsoft.com/office/drawing/2014/main" id="{DBE0552B-3D52-0C47-B649-B12AE3BF4806}"/>
              </a:ext>
            </a:extLst>
          </p:cNvPr>
          <p:cNvSpPr/>
          <p:nvPr/>
        </p:nvSpPr>
        <p:spPr>
          <a:xfrm>
            <a:off x="430437" y="1614293"/>
            <a:ext cx="10921560" cy="34729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Rectangle 112">
            <a:extLst>
              <a:ext uri="{FF2B5EF4-FFF2-40B4-BE49-F238E27FC236}">
                <a16:creationId xmlns:a16="http://schemas.microsoft.com/office/drawing/2014/main" id="{3D57C21B-6FBC-324B-8864-1D5676665D9F}"/>
              </a:ext>
            </a:extLst>
          </p:cNvPr>
          <p:cNvSpPr/>
          <p:nvPr/>
        </p:nvSpPr>
        <p:spPr>
          <a:xfrm>
            <a:off x="1224814" y="1714729"/>
            <a:ext cx="800752" cy="307777"/>
          </a:xfrm>
          <a:prstGeom prst="rect">
            <a:avLst/>
          </a:prstGeom>
          <a:solidFill>
            <a:srgbClr val="F4F4F6"/>
          </a:solidFill>
        </p:spPr>
        <p:txBody>
          <a:bodyPr wrap="square">
            <a:spAutoFit/>
          </a:bodyPr>
          <a:lstStyle/>
          <a:p>
            <a:pPr algn="r"/>
            <a:r>
              <a:rPr lang="en-US" sz="1400" dirty="0"/>
              <a:t>Order #</a:t>
            </a:r>
          </a:p>
        </p:txBody>
      </p:sp>
      <p:sp>
        <p:nvSpPr>
          <p:cNvPr id="114" name="Rectangle 113">
            <a:extLst>
              <a:ext uri="{FF2B5EF4-FFF2-40B4-BE49-F238E27FC236}">
                <a16:creationId xmlns:a16="http://schemas.microsoft.com/office/drawing/2014/main" id="{7F4F6DD1-A2DA-FC4C-A360-525B1A0D8EBA}"/>
              </a:ext>
            </a:extLst>
          </p:cNvPr>
          <p:cNvSpPr/>
          <p:nvPr/>
        </p:nvSpPr>
        <p:spPr>
          <a:xfrm>
            <a:off x="1277325" y="2110014"/>
            <a:ext cx="748241" cy="307777"/>
          </a:xfrm>
          <a:prstGeom prst="rect">
            <a:avLst/>
          </a:prstGeom>
          <a:solidFill>
            <a:srgbClr val="F4F4F6"/>
          </a:solidFill>
        </p:spPr>
        <p:txBody>
          <a:bodyPr wrap="square">
            <a:spAutoFit/>
          </a:bodyPr>
          <a:lstStyle/>
          <a:p>
            <a:pPr algn="r"/>
            <a:r>
              <a:rPr lang="en-US" sz="1400" dirty="0"/>
              <a:t>Vendor</a:t>
            </a:r>
          </a:p>
        </p:txBody>
      </p:sp>
      <p:sp>
        <p:nvSpPr>
          <p:cNvPr id="115" name="Rectangle 114">
            <a:extLst>
              <a:ext uri="{FF2B5EF4-FFF2-40B4-BE49-F238E27FC236}">
                <a16:creationId xmlns:a16="http://schemas.microsoft.com/office/drawing/2014/main" id="{DD5D468B-D5AF-9546-AB3C-0A30A9EF308D}"/>
              </a:ext>
            </a:extLst>
          </p:cNvPr>
          <p:cNvSpPr/>
          <p:nvPr/>
        </p:nvSpPr>
        <p:spPr>
          <a:xfrm>
            <a:off x="710514" y="3691154"/>
            <a:ext cx="1315052" cy="307777"/>
          </a:xfrm>
          <a:prstGeom prst="rect">
            <a:avLst/>
          </a:prstGeom>
          <a:solidFill>
            <a:srgbClr val="F4F4F6"/>
          </a:solidFill>
        </p:spPr>
        <p:txBody>
          <a:bodyPr wrap="square">
            <a:spAutoFit/>
          </a:bodyPr>
          <a:lstStyle/>
          <a:p>
            <a:pPr algn="r"/>
            <a:r>
              <a:rPr lang="en-US" sz="1400" dirty="0"/>
              <a:t>Driver Earnings</a:t>
            </a:r>
          </a:p>
        </p:txBody>
      </p:sp>
      <p:sp>
        <p:nvSpPr>
          <p:cNvPr id="117" name="Rectangle 116">
            <a:extLst>
              <a:ext uri="{FF2B5EF4-FFF2-40B4-BE49-F238E27FC236}">
                <a16:creationId xmlns:a16="http://schemas.microsoft.com/office/drawing/2014/main" id="{15F569AF-D3E3-E54B-955E-DCF761504C5B}"/>
              </a:ext>
            </a:extLst>
          </p:cNvPr>
          <p:cNvSpPr/>
          <p:nvPr/>
        </p:nvSpPr>
        <p:spPr>
          <a:xfrm>
            <a:off x="1223390" y="2505299"/>
            <a:ext cx="802176" cy="307777"/>
          </a:xfrm>
          <a:prstGeom prst="rect">
            <a:avLst/>
          </a:prstGeom>
          <a:solidFill>
            <a:srgbClr val="F4F4F6"/>
          </a:solidFill>
        </p:spPr>
        <p:txBody>
          <a:bodyPr wrap="square">
            <a:spAutoFit/>
          </a:bodyPr>
          <a:lstStyle/>
          <a:p>
            <a:pPr algn="r"/>
            <a:r>
              <a:rPr lang="en-US" sz="1400" dirty="0"/>
              <a:t>Store</a:t>
            </a:r>
          </a:p>
        </p:txBody>
      </p:sp>
      <p:sp>
        <p:nvSpPr>
          <p:cNvPr id="118" name="Rectangle 117">
            <a:extLst>
              <a:ext uri="{FF2B5EF4-FFF2-40B4-BE49-F238E27FC236}">
                <a16:creationId xmlns:a16="http://schemas.microsoft.com/office/drawing/2014/main" id="{6FCFF6A3-037B-2A49-91B5-8BAE254B6C75}"/>
              </a:ext>
            </a:extLst>
          </p:cNvPr>
          <p:cNvSpPr/>
          <p:nvPr/>
        </p:nvSpPr>
        <p:spPr>
          <a:xfrm>
            <a:off x="731894" y="4086439"/>
            <a:ext cx="1293672" cy="307777"/>
          </a:xfrm>
          <a:prstGeom prst="rect">
            <a:avLst/>
          </a:prstGeom>
          <a:solidFill>
            <a:srgbClr val="F4F4F6"/>
          </a:solidFill>
        </p:spPr>
        <p:txBody>
          <a:bodyPr wrap="square" lIns="36000" rIns="36000">
            <a:spAutoFit/>
          </a:bodyPr>
          <a:lstStyle/>
          <a:p>
            <a:pPr algn="r"/>
            <a:r>
              <a:rPr lang="en-US" sz="1400" dirty="0"/>
              <a:t>Assigned To </a:t>
            </a:r>
          </a:p>
        </p:txBody>
      </p:sp>
      <p:sp>
        <p:nvSpPr>
          <p:cNvPr id="119" name="Rectangle 118">
            <a:extLst>
              <a:ext uri="{FF2B5EF4-FFF2-40B4-BE49-F238E27FC236}">
                <a16:creationId xmlns:a16="http://schemas.microsoft.com/office/drawing/2014/main" id="{3A144E01-15A9-CD40-9748-9FB9FB115CBF}"/>
              </a:ext>
            </a:extLst>
          </p:cNvPr>
          <p:cNvSpPr/>
          <p:nvPr/>
        </p:nvSpPr>
        <p:spPr>
          <a:xfrm>
            <a:off x="731894" y="3295869"/>
            <a:ext cx="1293672" cy="307777"/>
          </a:xfrm>
          <a:prstGeom prst="rect">
            <a:avLst/>
          </a:prstGeom>
          <a:solidFill>
            <a:srgbClr val="F4F4F6"/>
          </a:solidFill>
        </p:spPr>
        <p:txBody>
          <a:bodyPr wrap="square">
            <a:spAutoFit/>
          </a:bodyPr>
          <a:lstStyle/>
          <a:p>
            <a:pPr algn="r"/>
            <a:r>
              <a:rPr lang="en-US" sz="1400" dirty="0"/>
              <a:t># of Items</a:t>
            </a:r>
          </a:p>
        </p:txBody>
      </p:sp>
      <p:sp>
        <p:nvSpPr>
          <p:cNvPr id="120" name="Rectangle 119">
            <a:extLst>
              <a:ext uri="{FF2B5EF4-FFF2-40B4-BE49-F238E27FC236}">
                <a16:creationId xmlns:a16="http://schemas.microsoft.com/office/drawing/2014/main" id="{333E7649-2D32-9644-86A9-D7CD57AD99FC}"/>
              </a:ext>
            </a:extLst>
          </p:cNvPr>
          <p:cNvSpPr/>
          <p:nvPr/>
        </p:nvSpPr>
        <p:spPr>
          <a:xfrm>
            <a:off x="827982" y="2900584"/>
            <a:ext cx="1197584" cy="307777"/>
          </a:xfrm>
          <a:prstGeom prst="rect">
            <a:avLst/>
          </a:prstGeom>
          <a:solidFill>
            <a:srgbClr val="F4F4F6"/>
          </a:solidFill>
        </p:spPr>
        <p:txBody>
          <a:bodyPr wrap="square">
            <a:spAutoFit/>
          </a:bodyPr>
          <a:lstStyle/>
          <a:p>
            <a:pPr algn="r"/>
            <a:r>
              <a:rPr lang="en-US" sz="1400" dirty="0"/>
              <a:t>Warehouse</a:t>
            </a:r>
          </a:p>
        </p:txBody>
      </p:sp>
      <p:sp>
        <p:nvSpPr>
          <p:cNvPr id="121" name="Rectangle 120">
            <a:extLst>
              <a:ext uri="{FF2B5EF4-FFF2-40B4-BE49-F238E27FC236}">
                <a16:creationId xmlns:a16="http://schemas.microsoft.com/office/drawing/2014/main" id="{E72B2A98-4145-3340-97CF-DBCAF75A48F5}"/>
              </a:ext>
            </a:extLst>
          </p:cNvPr>
          <p:cNvSpPr/>
          <p:nvPr/>
        </p:nvSpPr>
        <p:spPr>
          <a:xfrm>
            <a:off x="520859" y="4481722"/>
            <a:ext cx="1504707" cy="523220"/>
          </a:xfrm>
          <a:prstGeom prst="rect">
            <a:avLst/>
          </a:prstGeom>
          <a:solidFill>
            <a:srgbClr val="F4F4F6"/>
          </a:solidFill>
        </p:spPr>
        <p:txBody>
          <a:bodyPr wrap="square">
            <a:spAutoFit/>
          </a:bodyPr>
          <a:lstStyle/>
          <a:p>
            <a:pPr algn="r"/>
            <a:r>
              <a:rPr lang="en-US" sz="1400" dirty="0"/>
              <a:t>Remaining Pickup</a:t>
            </a:r>
          </a:p>
          <a:p>
            <a:pPr algn="r"/>
            <a:r>
              <a:rPr lang="en-US" sz="1400" dirty="0"/>
              <a:t>Time</a:t>
            </a:r>
          </a:p>
        </p:txBody>
      </p:sp>
      <p:sp>
        <p:nvSpPr>
          <p:cNvPr id="3" name="Rectangle 2">
            <a:extLst>
              <a:ext uri="{FF2B5EF4-FFF2-40B4-BE49-F238E27FC236}">
                <a16:creationId xmlns:a16="http://schemas.microsoft.com/office/drawing/2014/main" id="{CC421B0E-6D84-2B46-A7B4-D5FB13154123}"/>
              </a:ext>
            </a:extLst>
          </p:cNvPr>
          <p:cNvSpPr/>
          <p:nvPr/>
        </p:nvSpPr>
        <p:spPr>
          <a:xfrm>
            <a:off x="8728886" y="1608041"/>
            <a:ext cx="2623111" cy="1200329"/>
          </a:xfrm>
          <a:prstGeom prst="rect">
            <a:avLst/>
          </a:prstGeom>
        </p:spPr>
        <p:txBody>
          <a:bodyPr wrap="square">
            <a:spAutoFit/>
          </a:bodyPr>
          <a:lstStyle/>
          <a:p>
            <a:endParaRPr lang="en-US" dirty="0"/>
          </a:p>
          <a:p>
            <a:endParaRPr lang="en-US" dirty="0"/>
          </a:p>
          <a:p>
            <a:endParaRPr lang="en-US" dirty="0"/>
          </a:p>
          <a:p>
            <a:endParaRPr lang="en-US" dirty="0"/>
          </a:p>
        </p:txBody>
      </p:sp>
      <p:sp>
        <p:nvSpPr>
          <p:cNvPr id="122" name="Rectangle 121">
            <a:extLst>
              <a:ext uri="{FF2B5EF4-FFF2-40B4-BE49-F238E27FC236}">
                <a16:creationId xmlns:a16="http://schemas.microsoft.com/office/drawing/2014/main" id="{E34E6B05-7C92-E145-AAD2-9AAC3D802769}"/>
              </a:ext>
            </a:extLst>
          </p:cNvPr>
          <p:cNvSpPr/>
          <p:nvPr/>
        </p:nvSpPr>
        <p:spPr>
          <a:xfrm>
            <a:off x="5445859" y="1716126"/>
            <a:ext cx="1776743" cy="307777"/>
          </a:xfrm>
          <a:prstGeom prst="rect">
            <a:avLst/>
          </a:prstGeom>
          <a:solidFill>
            <a:srgbClr val="F4F4F6"/>
          </a:solidFill>
        </p:spPr>
        <p:txBody>
          <a:bodyPr wrap="square">
            <a:spAutoFit/>
          </a:bodyPr>
          <a:lstStyle/>
          <a:p>
            <a:pPr algn="r"/>
            <a:r>
              <a:rPr lang="en-US" sz="1400" dirty="0"/>
              <a:t>AssignedStatus</a:t>
            </a:r>
          </a:p>
        </p:txBody>
      </p:sp>
      <p:sp>
        <p:nvSpPr>
          <p:cNvPr id="123" name="Rectangle 122">
            <a:extLst>
              <a:ext uri="{FF2B5EF4-FFF2-40B4-BE49-F238E27FC236}">
                <a16:creationId xmlns:a16="http://schemas.microsoft.com/office/drawing/2014/main" id="{865AE260-415B-1F4F-BCF1-CE634C4AFFE3}"/>
              </a:ext>
            </a:extLst>
          </p:cNvPr>
          <p:cNvSpPr/>
          <p:nvPr/>
        </p:nvSpPr>
        <p:spPr>
          <a:xfrm>
            <a:off x="5498371" y="2111411"/>
            <a:ext cx="1724231" cy="307777"/>
          </a:xfrm>
          <a:prstGeom prst="rect">
            <a:avLst/>
          </a:prstGeom>
          <a:solidFill>
            <a:srgbClr val="F4F4F6"/>
          </a:solidFill>
        </p:spPr>
        <p:txBody>
          <a:bodyPr wrap="square">
            <a:spAutoFit/>
          </a:bodyPr>
          <a:lstStyle/>
          <a:p>
            <a:pPr algn="r"/>
            <a:r>
              <a:rPr lang="en-US" sz="1400" dirty="0" err="1"/>
              <a:t>ReadyToDrive</a:t>
            </a:r>
            <a:endParaRPr lang="en-US" sz="1400" dirty="0"/>
          </a:p>
        </p:txBody>
      </p:sp>
      <p:sp>
        <p:nvSpPr>
          <p:cNvPr id="124" name="Rectangle 123">
            <a:extLst>
              <a:ext uri="{FF2B5EF4-FFF2-40B4-BE49-F238E27FC236}">
                <a16:creationId xmlns:a16="http://schemas.microsoft.com/office/drawing/2014/main" id="{FC98156A-935F-DA42-85D6-C7CE834049CE}"/>
              </a:ext>
            </a:extLst>
          </p:cNvPr>
          <p:cNvSpPr/>
          <p:nvPr/>
        </p:nvSpPr>
        <p:spPr>
          <a:xfrm>
            <a:off x="4931560" y="3692551"/>
            <a:ext cx="2291042" cy="307777"/>
          </a:xfrm>
          <a:prstGeom prst="rect">
            <a:avLst/>
          </a:prstGeom>
          <a:solidFill>
            <a:srgbClr val="F4F4F6"/>
          </a:solidFill>
        </p:spPr>
        <p:txBody>
          <a:bodyPr wrap="square">
            <a:spAutoFit/>
          </a:bodyPr>
          <a:lstStyle/>
          <a:p>
            <a:pPr algn="r"/>
            <a:r>
              <a:rPr lang="en-US" sz="1400" dirty="0" err="1"/>
              <a:t>ParkedAtCustomer</a:t>
            </a:r>
            <a:endParaRPr lang="en-US" sz="1400" dirty="0"/>
          </a:p>
        </p:txBody>
      </p:sp>
      <p:sp>
        <p:nvSpPr>
          <p:cNvPr id="125" name="Rectangle 124">
            <a:extLst>
              <a:ext uri="{FF2B5EF4-FFF2-40B4-BE49-F238E27FC236}">
                <a16:creationId xmlns:a16="http://schemas.microsoft.com/office/drawing/2014/main" id="{6B0D2897-0E98-6448-A5CE-9B1C4E098532}"/>
              </a:ext>
            </a:extLst>
          </p:cNvPr>
          <p:cNvSpPr/>
          <p:nvPr/>
        </p:nvSpPr>
        <p:spPr>
          <a:xfrm>
            <a:off x="5444436" y="2506696"/>
            <a:ext cx="1778166" cy="307777"/>
          </a:xfrm>
          <a:prstGeom prst="rect">
            <a:avLst/>
          </a:prstGeom>
          <a:solidFill>
            <a:srgbClr val="F4F4F6"/>
          </a:solidFill>
        </p:spPr>
        <p:txBody>
          <a:bodyPr wrap="square">
            <a:spAutoFit/>
          </a:bodyPr>
          <a:lstStyle/>
          <a:p>
            <a:pPr algn="r"/>
            <a:r>
              <a:rPr lang="en-US" sz="1400" dirty="0" err="1"/>
              <a:t>ParkedAtStore</a:t>
            </a:r>
            <a:endParaRPr lang="en-US" sz="1400" dirty="0"/>
          </a:p>
        </p:txBody>
      </p:sp>
      <p:sp>
        <p:nvSpPr>
          <p:cNvPr id="126" name="Rectangle 125">
            <a:extLst>
              <a:ext uri="{FF2B5EF4-FFF2-40B4-BE49-F238E27FC236}">
                <a16:creationId xmlns:a16="http://schemas.microsoft.com/office/drawing/2014/main" id="{E3CDE8EF-B759-524A-A1C9-54808B8CA8FE}"/>
              </a:ext>
            </a:extLst>
          </p:cNvPr>
          <p:cNvSpPr/>
          <p:nvPr/>
        </p:nvSpPr>
        <p:spPr>
          <a:xfrm>
            <a:off x="4952940" y="3297266"/>
            <a:ext cx="2269662" cy="307777"/>
          </a:xfrm>
          <a:prstGeom prst="rect">
            <a:avLst/>
          </a:prstGeom>
          <a:solidFill>
            <a:srgbClr val="F4F4F6"/>
          </a:solidFill>
        </p:spPr>
        <p:txBody>
          <a:bodyPr wrap="square">
            <a:spAutoFit/>
          </a:bodyPr>
          <a:lstStyle/>
          <a:p>
            <a:pPr algn="r"/>
            <a:r>
              <a:rPr lang="en-US" sz="1400" dirty="0" err="1"/>
              <a:t>ReadyToDrive</a:t>
            </a:r>
            <a:endParaRPr lang="en-US" sz="1400" dirty="0"/>
          </a:p>
        </p:txBody>
      </p:sp>
      <p:sp>
        <p:nvSpPr>
          <p:cNvPr id="127" name="Rectangle 126">
            <a:extLst>
              <a:ext uri="{FF2B5EF4-FFF2-40B4-BE49-F238E27FC236}">
                <a16:creationId xmlns:a16="http://schemas.microsoft.com/office/drawing/2014/main" id="{5E5ECC20-ECEA-3546-8EE2-567DC022EBFF}"/>
              </a:ext>
            </a:extLst>
          </p:cNvPr>
          <p:cNvSpPr/>
          <p:nvPr/>
        </p:nvSpPr>
        <p:spPr>
          <a:xfrm>
            <a:off x="5049028" y="2901981"/>
            <a:ext cx="2173574" cy="307777"/>
          </a:xfrm>
          <a:prstGeom prst="rect">
            <a:avLst/>
          </a:prstGeom>
          <a:solidFill>
            <a:srgbClr val="F4F4F6"/>
          </a:solidFill>
        </p:spPr>
        <p:txBody>
          <a:bodyPr wrap="square">
            <a:spAutoFit/>
          </a:bodyPr>
          <a:lstStyle/>
          <a:p>
            <a:pPr algn="r"/>
            <a:r>
              <a:rPr lang="en-US" sz="1400" dirty="0" err="1"/>
              <a:t>CollectedItems</a:t>
            </a:r>
            <a:endParaRPr lang="en-US" sz="1400" dirty="0"/>
          </a:p>
        </p:txBody>
      </p:sp>
      <p:sp>
        <p:nvSpPr>
          <p:cNvPr id="128" name="Rectangle 127">
            <a:extLst>
              <a:ext uri="{FF2B5EF4-FFF2-40B4-BE49-F238E27FC236}">
                <a16:creationId xmlns:a16="http://schemas.microsoft.com/office/drawing/2014/main" id="{4EA0E11A-CB52-B74F-94FD-B7C81C5C03B7}"/>
              </a:ext>
            </a:extLst>
          </p:cNvPr>
          <p:cNvSpPr/>
          <p:nvPr/>
        </p:nvSpPr>
        <p:spPr>
          <a:xfrm>
            <a:off x="4952940" y="4083255"/>
            <a:ext cx="2291042" cy="307777"/>
          </a:xfrm>
          <a:prstGeom prst="rect">
            <a:avLst/>
          </a:prstGeom>
          <a:solidFill>
            <a:srgbClr val="F4F4F6"/>
          </a:solidFill>
        </p:spPr>
        <p:txBody>
          <a:bodyPr wrap="square">
            <a:spAutoFit/>
          </a:bodyPr>
          <a:lstStyle/>
          <a:p>
            <a:pPr algn="r"/>
            <a:r>
              <a:rPr lang="en-US" sz="1400" dirty="0"/>
              <a:t>Delivered</a:t>
            </a:r>
          </a:p>
        </p:txBody>
      </p:sp>
      <p:sp>
        <p:nvSpPr>
          <p:cNvPr id="133" name="Rectangle 132">
            <a:extLst>
              <a:ext uri="{FF2B5EF4-FFF2-40B4-BE49-F238E27FC236}">
                <a16:creationId xmlns:a16="http://schemas.microsoft.com/office/drawing/2014/main" id="{E9524D35-5FBB-3342-9476-47E21D5D2D6D}"/>
              </a:ext>
            </a:extLst>
          </p:cNvPr>
          <p:cNvSpPr/>
          <p:nvPr/>
        </p:nvSpPr>
        <p:spPr>
          <a:xfrm>
            <a:off x="9559416" y="4358611"/>
            <a:ext cx="1183585" cy="246221"/>
          </a:xfrm>
          <a:prstGeom prst="rect">
            <a:avLst/>
          </a:prstGeom>
          <a:solidFill>
            <a:srgbClr val="00B0F0"/>
          </a:solidFill>
        </p:spPr>
        <p:txBody>
          <a:bodyPr wrap="square">
            <a:spAutoFit/>
          </a:bodyPr>
          <a:lstStyle/>
          <a:p>
            <a:pPr algn="ctr"/>
            <a:r>
              <a:rPr lang="en-US" sz="1000" b="1" dirty="0" err="1"/>
              <a:t>SP_DeliveryUTC</a:t>
            </a:r>
            <a:endParaRPr lang="en-US" sz="1000" b="1" dirty="0"/>
          </a:p>
        </p:txBody>
      </p:sp>
      <p:cxnSp>
        <p:nvCxnSpPr>
          <p:cNvPr id="134" name="Straight Arrow Connector 133">
            <a:extLst>
              <a:ext uri="{FF2B5EF4-FFF2-40B4-BE49-F238E27FC236}">
                <a16:creationId xmlns:a16="http://schemas.microsoft.com/office/drawing/2014/main" id="{1EFAC462-1C0D-3146-976A-68B33C136BD0}"/>
              </a:ext>
            </a:extLst>
          </p:cNvPr>
          <p:cNvCxnSpPr>
            <a:stCxn id="133" idx="2"/>
          </p:cNvCxnSpPr>
          <p:nvPr/>
        </p:nvCxnSpPr>
        <p:spPr>
          <a:xfrm flipH="1">
            <a:off x="9828546" y="4604832"/>
            <a:ext cx="322663" cy="6669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1837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B78C2DF-8EF9-3E46-A559-0AC8C3A931F2}"/>
              </a:ext>
            </a:extLst>
          </p:cNvPr>
          <p:cNvPicPr>
            <a:picLocks noChangeAspect="1"/>
          </p:cNvPicPr>
          <p:nvPr/>
        </p:nvPicPr>
        <p:blipFill>
          <a:blip r:embed="rId2"/>
          <a:stretch>
            <a:fillRect/>
          </a:stretch>
        </p:blipFill>
        <p:spPr>
          <a:xfrm>
            <a:off x="130522" y="129775"/>
            <a:ext cx="7274990" cy="3802130"/>
          </a:xfrm>
          <a:prstGeom prst="rect">
            <a:avLst/>
          </a:prstGeom>
        </p:spPr>
      </p:pic>
      <p:sp>
        <p:nvSpPr>
          <p:cNvPr id="7" name="TextBox 6">
            <a:extLst>
              <a:ext uri="{FF2B5EF4-FFF2-40B4-BE49-F238E27FC236}">
                <a16:creationId xmlns:a16="http://schemas.microsoft.com/office/drawing/2014/main" id="{A154448E-3102-A548-9588-0CE192407D52}"/>
              </a:ext>
            </a:extLst>
          </p:cNvPr>
          <p:cNvSpPr txBox="1"/>
          <p:nvPr/>
        </p:nvSpPr>
        <p:spPr>
          <a:xfrm>
            <a:off x="400110" y="4155650"/>
            <a:ext cx="11622557" cy="2308324"/>
          </a:xfrm>
          <a:prstGeom prst="rect">
            <a:avLst/>
          </a:prstGeom>
          <a:noFill/>
        </p:spPr>
        <p:txBody>
          <a:bodyPr wrap="square" rtlCol="0">
            <a:spAutoFit/>
          </a:bodyPr>
          <a:lstStyle/>
          <a:p>
            <a:r>
              <a:rPr lang="en-US" sz="1600" dirty="0"/>
              <a:t>In ACL settings, five permission names will be added:</a:t>
            </a:r>
          </a:p>
          <a:p>
            <a:pPr marL="342900" indent="-342900">
              <a:buAutoNum type="arabicPeriod"/>
            </a:pPr>
            <a:r>
              <a:rPr lang="en-US" sz="1600" dirty="0"/>
              <a:t>Drivers Settings: With this permission, Customer can see Drivers settings page.</a:t>
            </a:r>
          </a:p>
          <a:p>
            <a:pPr marL="342900" indent="-342900">
              <a:buAutoNum type="arabicPeriod"/>
            </a:pPr>
            <a:r>
              <a:rPr lang="en-US" sz="1600" dirty="0"/>
              <a:t>Vendor Types page: With this permission, customer can see Vendor Type page. </a:t>
            </a:r>
          </a:p>
          <a:p>
            <a:pPr marL="342900" indent="-342900">
              <a:buAutoNum type="arabicPeriod"/>
            </a:pPr>
            <a:r>
              <a:rPr lang="en-US" sz="1600" dirty="0"/>
              <a:t>Vendor Settings and Parameter Settings: With this permission, customer can see Vendor Settings and Parameter Settings pages.</a:t>
            </a:r>
          </a:p>
          <a:p>
            <a:pPr marL="342900" indent="-342900">
              <a:buAutoNum type="arabicPeriod"/>
            </a:pPr>
            <a:r>
              <a:rPr lang="en-US" sz="1600" dirty="0"/>
              <a:t>Earning Settings: With this permission, customer can see Earning Settings and Earning Parameter Settings pages.</a:t>
            </a:r>
          </a:p>
          <a:p>
            <a:pPr marL="342900" indent="-342900">
              <a:buFontTx/>
              <a:buAutoNum type="arabicPeriod"/>
            </a:pPr>
            <a:r>
              <a:rPr lang="en-US" sz="1600" dirty="0"/>
              <a:t>Delivery Boys Manager: With this permission, customer can see Delivery </a:t>
            </a:r>
            <a:r>
              <a:rPr lang="en-US" sz="1600" dirty="0">
                <a:solidFill>
                  <a:schemeClr val="tx1">
                    <a:lumMod val="95000"/>
                    <a:lumOff val="5000"/>
                  </a:schemeClr>
                </a:solidFill>
              </a:rPr>
              <a:t>Orders </a:t>
            </a:r>
            <a:r>
              <a:rPr lang="en-US" sz="1600" dirty="0"/>
              <a:t>page, </a:t>
            </a:r>
            <a:r>
              <a:rPr lang="en-US" sz="1600" dirty="0">
                <a:solidFill>
                  <a:schemeClr val="tx1">
                    <a:lumMod val="95000"/>
                    <a:lumOff val="5000"/>
                  </a:schemeClr>
                </a:solidFill>
              </a:rPr>
              <a:t>Delivery Orders Detail</a:t>
            </a:r>
            <a:r>
              <a:rPr lang="en-US" sz="1600" dirty="0"/>
              <a:t> and the pop-up (Choose Delivery Driver) to assign delivery (see on page 9).</a:t>
            </a:r>
          </a:p>
          <a:p>
            <a:pPr marL="342900" indent="-342900">
              <a:buFontTx/>
              <a:buAutoNum type="arabicPeriod"/>
            </a:pPr>
            <a:r>
              <a:rPr lang="en-US" sz="1600" dirty="0"/>
              <a:t>Delivery Boys: With this permission, Customer will be able to see Delivery </a:t>
            </a:r>
            <a:r>
              <a:rPr lang="en-US" sz="1600" dirty="0">
                <a:solidFill>
                  <a:schemeClr val="tx1">
                    <a:lumMod val="95000"/>
                    <a:lumOff val="5000"/>
                  </a:schemeClr>
                </a:solidFill>
              </a:rPr>
              <a:t>Orders </a:t>
            </a:r>
            <a:r>
              <a:rPr lang="en-US" sz="1600" dirty="0"/>
              <a:t>page and </a:t>
            </a:r>
            <a:r>
              <a:rPr lang="en-US" sz="1600" dirty="0">
                <a:solidFill>
                  <a:schemeClr val="tx1">
                    <a:lumMod val="95000"/>
                    <a:lumOff val="5000"/>
                  </a:schemeClr>
                </a:solidFill>
              </a:rPr>
              <a:t>Delivery Orders Detail page</a:t>
            </a:r>
            <a:r>
              <a:rPr lang="en-US" sz="1600" dirty="0"/>
              <a:t>. Also he can assign / unassign the delivery to himself. He can only see his own deliveries or the deliveries that are </a:t>
            </a:r>
            <a:r>
              <a:rPr lang="en-US" sz="1600" b="1" dirty="0"/>
              <a:t>not</a:t>
            </a:r>
            <a:r>
              <a:rPr lang="en-US" sz="1600" dirty="0"/>
              <a:t> assigned to any driver.</a:t>
            </a:r>
          </a:p>
        </p:txBody>
      </p:sp>
    </p:spTree>
    <p:extLst>
      <p:ext uri="{BB962C8B-B14F-4D97-AF65-F5344CB8AC3E}">
        <p14:creationId xmlns:p14="http://schemas.microsoft.com/office/powerpoint/2010/main" val="33590159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8A6B093-5830-C645-823E-5BE4367B25A2}"/>
              </a:ext>
            </a:extLst>
          </p:cNvPr>
          <p:cNvSpPr txBox="1"/>
          <p:nvPr/>
        </p:nvSpPr>
        <p:spPr>
          <a:xfrm>
            <a:off x="0" y="336332"/>
            <a:ext cx="12192000" cy="400110"/>
          </a:xfrm>
          <a:prstGeom prst="rect">
            <a:avLst/>
          </a:prstGeom>
          <a:noFill/>
        </p:spPr>
        <p:txBody>
          <a:bodyPr wrap="square" rtlCol="0">
            <a:spAutoFit/>
          </a:bodyPr>
          <a:lstStyle/>
          <a:p>
            <a:pPr algn="ctr"/>
            <a:r>
              <a:rPr lang="en-US" sz="2000" b="1" u="sng" dirty="0"/>
              <a:t>Delivery Charges are already calculated using delivery plugin. Here we calculate driver and company income</a:t>
            </a:r>
          </a:p>
        </p:txBody>
      </p:sp>
      <p:sp>
        <p:nvSpPr>
          <p:cNvPr id="6" name="TextBox 5">
            <a:extLst>
              <a:ext uri="{FF2B5EF4-FFF2-40B4-BE49-F238E27FC236}">
                <a16:creationId xmlns:a16="http://schemas.microsoft.com/office/drawing/2014/main" id="{4DC35E8A-8736-F94F-82A0-7D2FFBF79FE5}"/>
              </a:ext>
            </a:extLst>
          </p:cNvPr>
          <p:cNvSpPr txBox="1"/>
          <p:nvPr/>
        </p:nvSpPr>
        <p:spPr>
          <a:xfrm>
            <a:off x="194680" y="1756763"/>
            <a:ext cx="5661390" cy="369332"/>
          </a:xfrm>
          <a:prstGeom prst="rect">
            <a:avLst/>
          </a:prstGeom>
          <a:noFill/>
        </p:spPr>
        <p:txBody>
          <a:bodyPr wrap="square" rtlCol="0">
            <a:spAutoFit/>
          </a:bodyPr>
          <a:lstStyle/>
          <a:p>
            <a:r>
              <a:rPr lang="en-US" b="1" u="sng" dirty="0"/>
              <a:t>Driver And Company Earnings Formula:</a:t>
            </a:r>
          </a:p>
        </p:txBody>
      </p:sp>
      <p:sp>
        <p:nvSpPr>
          <p:cNvPr id="7" name="TextBox 6">
            <a:extLst>
              <a:ext uri="{FF2B5EF4-FFF2-40B4-BE49-F238E27FC236}">
                <a16:creationId xmlns:a16="http://schemas.microsoft.com/office/drawing/2014/main" id="{EAFCA6C3-E171-E44C-9B73-35A491CB707D}"/>
              </a:ext>
            </a:extLst>
          </p:cNvPr>
          <p:cNvSpPr txBox="1"/>
          <p:nvPr/>
        </p:nvSpPr>
        <p:spPr>
          <a:xfrm>
            <a:off x="194680" y="2230268"/>
            <a:ext cx="11802639" cy="3108543"/>
          </a:xfrm>
          <a:prstGeom prst="rect">
            <a:avLst/>
          </a:prstGeom>
          <a:noFill/>
        </p:spPr>
        <p:txBody>
          <a:bodyPr wrap="square" rtlCol="0">
            <a:spAutoFit/>
          </a:bodyPr>
          <a:lstStyle/>
          <a:p>
            <a:r>
              <a:rPr lang="en-US" sz="1400" dirty="0"/>
              <a:t>[</a:t>
            </a:r>
            <a:r>
              <a:rPr lang="en-US" sz="1400" dirty="0" err="1"/>
              <a:t>OrderDelayCharges</a:t>
            </a:r>
            <a:r>
              <a:rPr lang="en-US" sz="1400" dirty="0"/>
              <a:t>] = (MATH.ABSOLUTE</a:t>
            </a:r>
            <a:r>
              <a:rPr lang="en-US" sz="1400" b="1" dirty="0"/>
              <a:t>(</a:t>
            </a:r>
            <a:r>
              <a:rPr lang="en-US" sz="1400" dirty="0"/>
              <a:t>[</a:t>
            </a:r>
            <a:r>
              <a:rPr lang="en-US" sz="1400" dirty="0" err="1"/>
              <a:t>OrderPreparationTime</a:t>
            </a:r>
            <a:r>
              <a:rPr lang="en-US" sz="1400" dirty="0"/>
              <a:t>] - [</a:t>
            </a:r>
            <a:r>
              <a:rPr lang="en-US" sz="1400" dirty="0" err="1"/>
              <a:t>OrderCompletionTime</a:t>
            </a:r>
            <a:r>
              <a:rPr lang="en-US" sz="1400" dirty="0"/>
              <a:t>]</a:t>
            </a:r>
            <a:r>
              <a:rPr lang="en-US" sz="1400" b="1" dirty="0"/>
              <a:t>) </a:t>
            </a:r>
            <a:r>
              <a:rPr lang="en-US" sz="1400" dirty="0"/>
              <a:t>/ [</a:t>
            </a:r>
            <a:r>
              <a:rPr lang="en-US" sz="1400" dirty="0" err="1"/>
              <a:t>OrderPreparationTime</a:t>
            </a:r>
            <a:r>
              <a:rPr lang="en-US" sz="1400" dirty="0"/>
              <a:t>] )*[ODC]</a:t>
            </a:r>
          </a:p>
          <a:p>
            <a:endParaRPr lang="en-US" sz="1400" dirty="0"/>
          </a:p>
          <a:p>
            <a:r>
              <a:rPr lang="en-US" sz="1400" dirty="0"/>
              <a:t>[TotalEarnings] = [DELIVERY CHARGES] + [</a:t>
            </a:r>
            <a:r>
              <a:rPr lang="en-US" sz="1400" dirty="0" err="1"/>
              <a:t>CheckoutAttributesAmount</a:t>
            </a:r>
            <a:r>
              <a:rPr lang="en-US" sz="1400" dirty="0"/>
              <a:t>] + [</a:t>
            </a:r>
            <a:r>
              <a:rPr lang="en-US" sz="1400" dirty="0" err="1"/>
              <a:t>VendorProfitRatioEffect</a:t>
            </a:r>
            <a:r>
              <a:rPr lang="en-US" sz="1400" dirty="0"/>
              <a:t>] + [</a:t>
            </a:r>
            <a:r>
              <a:rPr lang="en-US" sz="1400" dirty="0" err="1"/>
              <a:t>OrderDelayCharges</a:t>
            </a:r>
            <a:r>
              <a:rPr lang="en-US" sz="1400" dirty="0"/>
              <a:t>]</a:t>
            </a:r>
          </a:p>
          <a:p>
            <a:endParaRPr lang="en-US" sz="1400" dirty="0"/>
          </a:p>
          <a:p>
            <a:r>
              <a:rPr lang="en-US" sz="1400" dirty="0"/>
              <a:t>[DriverEarnings] = [DC0]*[DELIVERY CHARGES] + [</a:t>
            </a:r>
            <a:r>
              <a:rPr lang="en-US" sz="1400" dirty="0" err="1"/>
              <a:t>CheckoutAttributesAmount</a:t>
            </a:r>
            <a:r>
              <a:rPr lang="en-US" sz="1400" dirty="0"/>
              <a:t>] – [</a:t>
            </a:r>
            <a:r>
              <a:rPr lang="en-US" sz="1400" dirty="0" err="1"/>
              <a:t>ServiceCharges</a:t>
            </a:r>
            <a:r>
              <a:rPr lang="en-US" sz="1400" dirty="0"/>
              <a:t>] + [OD0]</a:t>
            </a:r>
          </a:p>
          <a:p>
            <a:endParaRPr lang="en-US" sz="1400" dirty="0"/>
          </a:p>
          <a:p>
            <a:r>
              <a:rPr lang="en-US" sz="1400" dirty="0"/>
              <a:t>If [DriverEarnings]/[</a:t>
            </a:r>
            <a:r>
              <a:rPr lang="en-US" sz="1400" dirty="0" err="1"/>
              <a:t>DistanceBetweenWarehouseAndShippingAddress</a:t>
            </a:r>
            <a:r>
              <a:rPr lang="en-US" sz="1400" dirty="0"/>
              <a:t>] &lt; [D0] {</a:t>
            </a:r>
          </a:p>
          <a:p>
            <a:r>
              <a:rPr lang="en-US" sz="1400" dirty="0"/>
              <a:t>	[DriverEarnings] = [DELIVERY CHARGES] + [</a:t>
            </a:r>
            <a:r>
              <a:rPr lang="en-US" sz="1400" dirty="0" err="1"/>
              <a:t>CheckoutAttributesAmount</a:t>
            </a:r>
            <a:r>
              <a:rPr lang="en-US" sz="1400" dirty="0"/>
              <a:t>]</a:t>
            </a:r>
          </a:p>
          <a:p>
            <a:r>
              <a:rPr lang="en-US" sz="1400" dirty="0"/>
              <a:t>}</a:t>
            </a:r>
          </a:p>
          <a:p>
            <a:endParaRPr lang="en-US" sz="1400" dirty="0"/>
          </a:p>
          <a:p>
            <a:r>
              <a:rPr lang="en-US" sz="1400" dirty="0"/>
              <a:t>[</a:t>
            </a:r>
            <a:r>
              <a:rPr lang="en-US" sz="1400" dirty="0" err="1"/>
              <a:t>CompanyEarnings</a:t>
            </a:r>
            <a:r>
              <a:rPr lang="en-US" sz="1400" dirty="0"/>
              <a:t>] = [TotalEarnings] - [DriverEarnings]</a:t>
            </a:r>
          </a:p>
          <a:p>
            <a:endParaRPr lang="en-US" sz="1400" dirty="0"/>
          </a:p>
          <a:p>
            <a:endParaRPr lang="en-US" sz="1400" dirty="0"/>
          </a:p>
          <a:p>
            <a:r>
              <a:rPr lang="en-US" sz="1400" dirty="0"/>
              <a:t>[DC0], [ODC] and [D0] are constants defined on slide 6</a:t>
            </a:r>
          </a:p>
        </p:txBody>
      </p:sp>
    </p:spTree>
    <p:extLst>
      <p:ext uri="{BB962C8B-B14F-4D97-AF65-F5344CB8AC3E}">
        <p14:creationId xmlns:p14="http://schemas.microsoft.com/office/powerpoint/2010/main" val="4176762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A0136-C566-BF49-90A5-E598CC9A0746}"/>
              </a:ext>
            </a:extLst>
          </p:cNvPr>
          <p:cNvSpPr>
            <a:spLocks noGrp="1"/>
          </p:cNvSpPr>
          <p:nvPr>
            <p:ph type="title"/>
          </p:nvPr>
        </p:nvSpPr>
        <p:spPr>
          <a:xfrm>
            <a:off x="692426" y="2551734"/>
            <a:ext cx="10515600" cy="1325563"/>
          </a:xfrm>
        </p:spPr>
        <p:txBody>
          <a:bodyPr/>
          <a:lstStyle/>
          <a:p>
            <a:pPr algn="ctr"/>
            <a:r>
              <a:rPr lang="en-US" dirty="0"/>
              <a:t>VENDOR TYPES</a:t>
            </a:r>
          </a:p>
        </p:txBody>
      </p:sp>
    </p:spTree>
    <p:extLst>
      <p:ext uri="{BB962C8B-B14F-4D97-AF65-F5344CB8AC3E}">
        <p14:creationId xmlns:p14="http://schemas.microsoft.com/office/powerpoint/2010/main" val="1081741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Box 40">
            <a:extLst>
              <a:ext uri="{FF2B5EF4-FFF2-40B4-BE49-F238E27FC236}">
                <a16:creationId xmlns:a16="http://schemas.microsoft.com/office/drawing/2014/main" id="{ED04AB5C-C8D3-0343-91C1-A3129D8FB8A5}"/>
              </a:ext>
            </a:extLst>
          </p:cNvPr>
          <p:cNvSpPr txBox="1"/>
          <p:nvPr/>
        </p:nvSpPr>
        <p:spPr>
          <a:xfrm>
            <a:off x="576685" y="440153"/>
            <a:ext cx="3912069" cy="2585323"/>
          </a:xfrm>
          <a:prstGeom prst="rect">
            <a:avLst/>
          </a:prstGeom>
          <a:noFill/>
        </p:spPr>
        <p:txBody>
          <a:bodyPr wrap="square" rtlCol="0">
            <a:spAutoFit/>
          </a:bodyPr>
          <a:lstStyle/>
          <a:p>
            <a:r>
              <a:rPr lang="en-US" dirty="0"/>
              <a:t>This is a new page and named Vendor Types.</a:t>
            </a:r>
          </a:p>
          <a:p>
            <a:endParaRPr lang="en-US" dirty="0"/>
          </a:p>
          <a:p>
            <a:endParaRPr lang="en-US" dirty="0"/>
          </a:p>
          <a:p>
            <a:r>
              <a:rPr lang="en-US" dirty="0"/>
              <a:t>This is a new database table that will make new vendor types. The 1</a:t>
            </a:r>
            <a:r>
              <a:rPr lang="en-US" baseline="30000" dirty="0"/>
              <a:t>st</a:t>
            </a:r>
            <a:r>
              <a:rPr lang="en-US" dirty="0"/>
              <a:t> table will define the </a:t>
            </a:r>
            <a:r>
              <a:rPr lang="en-US" dirty="0" err="1"/>
              <a:t>VendorTypes</a:t>
            </a:r>
            <a:r>
              <a:rPr lang="en-US" dirty="0"/>
              <a:t>. The second table is a mapping between </a:t>
            </a:r>
            <a:r>
              <a:rPr lang="en-US" dirty="0" err="1"/>
              <a:t>VendorTypeId</a:t>
            </a:r>
            <a:r>
              <a:rPr lang="en-US" dirty="0"/>
              <a:t> and </a:t>
            </a:r>
            <a:r>
              <a:rPr lang="en-US" dirty="0" err="1"/>
              <a:t>VendorId</a:t>
            </a:r>
            <a:r>
              <a:rPr lang="en-US" dirty="0"/>
              <a:t>.</a:t>
            </a:r>
          </a:p>
        </p:txBody>
      </p:sp>
      <p:grpSp>
        <p:nvGrpSpPr>
          <p:cNvPr id="10" name="Group 9">
            <a:extLst>
              <a:ext uri="{FF2B5EF4-FFF2-40B4-BE49-F238E27FC236}">
                <a16:creationId xmlns:a16="http://schemas.microsoft.com/office/drawing/2014/main" id="{70E191C8-A641-9846-BB2A-CC125B665220}"/>
              </a:ext>
            </a:extLst>
          </p:cNvPr>
          <p:cNvGrpSpPr/>
          <p:nvPr/>
        </p:nvGrpSpPr>
        <p:grpSpPr>
          <a:xfrm>
            <a:off x="5851707" y="589889"/>
            <a:ext cx="5797216" cy="3278274"/>
            <a:chOff x="5027248" y="1211268"/>
            <a:chExt cx="5797216" cy="3278274"/>
          </a:xfrm>
        </p:grpSpPr>
        <p:grpSp>
          <p:nvGrpSpPr>
            <p:cNvPr id="14" name="Group 13">
              <a:extLst>
                <a:ext uri="{FF2B5EF4-FFF2-40B4-BE49-F238E27FC236}">
                  <a16:creationId xmlns:a16="http://schemas.microsoft.com/office/drawing/2014/main" id="{45CC97E8-4A38-E44B-BDFC-6F68B6E6E3E8}"/>
                </a:ext>
              </a:extLst>
            </p:cNvPr>
            <p:cNvGrpSpPr/>
            <p:nvPr/>
          </p:nvGrpSpPr>
          <p:grpSpPr>
            <a:xfrm>
              <a:off x="5027248" y="1211268"/>
              <a:ext cx="5797216" cy="3278274"/>
              <a:chOff x="7031161" y="392949"/>
              <a:chExt cx="4166394" cy="2555668"/>
            </a:xfrm>
          </p:grpSpPr>
          <p:pic>
            <p:nvPicPr>
              <p:cNvPr id="4" name="Picture 3">
                <a:extLst>
                  <a:ext uri="{FF2B5EF4-FFF2-40B4-BE49-F238E27FC236}">
                    <a16:creationId xmlns:a16="http://schemas.microsoft.com/office/drawing/2014/main" id="{8913EC44-4576-1F44-8626-6A71284BE9D0}"/>
                  </a:ext>
                </a:extLst>
              </p:cNvPr>
              <p:cNvPicPr/>
              <p:nvPr/>
            </p:nvPicPr>
            <p:blipFill rotWithShape="1">
              <a:blip r:embed="rId3">
                <a:extLst>
                  <a:ext uri="{28A0092B-C50C-407E-A947-70E740481C1C}">
                    <a14:useLocalDpi xmlns:a14="http://schemas.microsoft.com/office/drawing/2010/main" val="0"/>
                  </a:ext>
                </a:extLst>
              </a:blip>
              <a:srcRect l="12578" t="-52" r="-20" b="68915"/>
              <a:stretch/>
            </p:blipFill>
            <p:spPr bwMode="auto">
              <a:xfrm>
                <a:off x="7031161" y="392949"/>
                <a:ext cx="4163148" cy="730771"/>
              </a:xfrm>
              <a:prstGeom prst="rect">
                <a:avLst/>
              </a:prstGeom>
              <a:solidFill>
                <a:srgbClr val="FFFFFF"/>
              </a:solidFill>
              <a:ln>
                <a:noFill/>
              </a:ln>
            </p:spPr>
          </p:pic>
          <p:sp>
            <p:nvSpPr>
              <p:cNvPr id="13" name="TextBox 12">
                <a:extLst>
                  <a:ext uri="{FF2B5EF4-FFF2-40B4-BE49-F238E27FC236}">
                    <a16:creationId xmlns:a16="http://schemas.microsoft.com/office/drawing/2014/main" id="{CA966C8B-1A70-6842-8918-26C007CBF829}"/>
                  </a:ext>
                </a:extLst>
              </p:cNvPr>
              <p:cNvSpPr txBox="1"/>
              <p:nvPr/>
            </p:nvSpPr>
            <p:spPr>
              <a:xfrm>
                <a:off x="7049118" y="453623"/>
                <a:ext cx="898293" cy="91275"/>
              </a:xfrm>
              <a:prstGeom prst="rect">
                <a:avLst/>
              </a:prstGeom>
              <a:solidFill>
                <a:srgbClr val="2A3B3F"/>
              </a:solidFill>
            </p:spPr>
            <p:txBody>
              <a:bodyPr wrap="square" lIns="36000" tIns="0" rIns="0" bIns="0" rtlCol="0" anchor="ctr">
                <a:spAutoFit/>
              </a:bodyPr>
              <a:lstStyle/>
              <a:p>
                <a:r>
                  <a:rPr lang="en-US" sz="761" dirty="0">
                    <a:solidFill>
                      <a:srgbClr val="65858E"/>
                    </a:solidFill>
                  </a:rPr>
                  <a:t>Vendor Types</a:t>
                </a:r>
              </a:p>
            </p:txBody>
          </p:sp>
          <p:pic>
            <p:nvPicPr>
              <p:cNvPr id="19" name="Picture 18">
                <a:extLst>
                  <a:ext uri="{FF2B5EF4-FFF2-40B4-BE49-F238E27FC236}">
                    <a16:creationId xmlns:a16="http://schemas.microsoft.com/office/drawing/2014/main" id="{7939389D-CEFF-AE44-BB35-2FE1DA97961D}"/>
                  </a:ext>
                </a:extLst>
              </p:cNvPr>
              <p:cNvPicPr>
                <a:picLocks noChangeAspect="1"/>
              </p:cNvPicPr>
              <p:nvPr/>
            </p:nvPicPr>
            <p:blipFill rotWithShape="1">
              <a:blip r:embed="rId4"/>
              <a:srcRect l="17385" t="48247" b="30796"/>
              <a:stretch/>
            </p:blipFill>
            <p:spPr>
              <a:xfrm>
                <a:off x="7034407" y="1093080"/>
                <a:ext cx="4163148" cy="776245"/>
              </a:xfrm>
              <a:prstGeom prst="rect">
                <a:avLst/>
              </a:prstGeom>
            </p:spPr>
          </p:pic>
          <p:sp>
            <p:nvSpPr>
              <p:cNvPr id="20" name="TextBox 19">
                <a:extLst>
                  <a:ext uri="{FF2B5EF4-FFF2-40B4-BE49-F238E27FC236}">
                    <a16:creationId xmlns:a16="http://schemas.microsoft.com/office/drawing/2014/main" id="{5ABC54F9-DC84-B74E-8261-7B114E7FFA95}"/>
                  </a:ext>
                </a:extLst>
              </p:cNvPr>
              <p:cNvSpPr txBox="1"/>
              <p:nvPr/>
            </p:nvSpPr>
            <p:spPr>
              <a:xfrm>
                <a:off x="7080760" y="1165321"/>
                <a:ext cx="611410" cy="91275"/>
              </a:xfrm>
              <a:prstGeom prst="rect">
                <a:avLst/>
              </a:prstGeom>
              <a:solidFill>
                <a:srgbClr val="FFFFFF"/>
              </a:solidFill>
            </p:spPr>
            <p:txBody>
              <a:bodyPr wrap="square" lIns="0" tIns="0" rIns="0" bIns="0" rtlCol="0" anchor="ctr">
                <a:spAutoFit/>
              </a:bodyPr>
              <a:lstStyle/>
              <a:p>
                <a:r>
                  <a:rPr lang="en-US" sz="761" dirty="0"/>
                  <a:t>Vendor Types</a:t>
                </a:r>
              </a:p>
            </p:txBody>
          </p:sp>
          <p:sp>
            <p:nvSpPr>
              <p:cNvPr id="21" name="TextBox 20">
                <a:extLst>
                  <a:ext uri="{FF2B5EF4-FFF2-40B4-BE49-F238E27FC236}">
                    <a16:creationId xmlns:a16="http://schemas.microsoft.com/office/drawing/2014/main" id="{A6D3A2F5-033E-C448-85CD-06D23CC41B33}"/>
                  </a:ext>
                </a:extLst>
              </p:cNvPr>
              <p:cNvSpPr txBox="1"/>
              <p:nvPr/>
            </p:nvSpPr>
            <p:spPr>
              <a:xfrm>
                <a:off x="7084005" y="1410080"/>
                <a:ext cx="898293" cy="62733"/>
              </a:xfrm>
              <a:prstGeom prst="rect">
                <a:avLst/>
              </a:prstGeom>
              <a:solidFill>
                <a:srgbClr val="F8FAFB"/>
              </a:solidFill>
            </p:spPr>
            <p:txBody>
              <a:bodyPr wrap="square" lIns="0" tIns="0" rIns="0" bIns="0" rtlCol="0" anchor="ctr">
                <a:spAutoFit/>
              </a:bodyPr>
              <a:lstStyle/>
              <a:p>
                <a:r>
                  <a:rPr lang="en-US" sz="523" dirty="0"/>
                  <a:t>Vendor Type 1</a:t>
                </a:r>
              </a:p>
            </p:txBody>
          </p:sp>
          <p:sp>
            <p:nvSpPr>
              <p:cNvPr id="22" name="TextBox 21">
                <a:extLst>
                  <a:ext uri="{FF2B5EF4-FFF2-40B4-BE49-F238E27FC236}">
                    <a16:creationId xmlns:a16="http://schemas.microsoft.com/office/drawing/2014/main" id="{E17EA501-B1DA-234C-8E84-F38D0714D463}"/>
                  </a:ext>
                </a:extLst>
              </p:cNvPr>
              <p:cNvSpPr txBox="1"/>
              <p:nvPr/>
            </p:nvSpPr>
            <p:spPr>
              <a:xfrm>
                <a:off x="7084005" y="1514142"/>
                <a:ext cx="898293" cy="62733"/>
              </a:xfrm>
              <a:prstGeom prst="rect">
                <a:avLst/>
              </a:prstGeom>
              <a:solidFill>
                <a:srgbClr val="FFFFFE"/>
              </a:solidFill>
            </p:spPr>
            <p:txBody>
              <a:bodyPr wrap="square" lIns="0" tIns="0" rIns="0" bIns="0" rtlCol="0" anchor="ctr">
                <a:spAutoFit/>
              </a:bodyPr>
              <a:lstStyle/>
              <a:p>
                <a:r>
                  <a:rPr lang="en-US" sz="523" dirty="0"/>
                  <a:t>Vendor Type 2</a:t>
                </a:r>
              </a:p>
            </p:txBody>
          </p:sp>
          <p:sp>
            <p:nvSpPr>
              <p:cNvPr id="23" name="TextBox 22">
                <a:extLst>
                  <a:ext uri="{FF2B5EF4-FFF2-40B4-BE49-F238E27FC236}">
                    <a16:creationId xmlns:a16="http://schemas.microsoft.com/office/drawing/2014/main" id="{15A8D678-09E8-0C4E-AD0F-6A0888ABF760}"/>
                  </a:ext>
                </a:extLst>
              </p:cNvPr>
              <p:cNvSpPr txBox="1"/>
              <p:nvPr/>
            </p:nvSpPr>
            <p:spPr>
              <a:xfrm>
                <a:off x="7084005" y="1606965"/>
                <a:ext cx="898293" cy="62733"/>
              </a:xfrm>
              <a:prstGeom prst="rect">
                <a:avLst/>
              </a:prstGeom>
              <a:solidFill>
                <a:srgbClr val="F8FAFB"/>
              </a:solidFill>
            </p:spPr>
            <p:txBody>
              <a:bodyPr wrap="square" lIns="0" tIns="0" rIns="0" bIns="0" rtlCol="0" anchor="ctr">
                <a:spAutoFit/>
              </a:bodyPr>
              <a:lstStyle/>
              <a:p>
                <a:r>
                  <a:rPr lang="en-US" sz="523" dirty="0"/>
                  <a:t>Vendor Type 3</a:t>
                </a:r>
              </a:p>
            </p:txBody>
          </p:sp>
          <p:pic>
            <p:nvPicPr>
              <p:cNvPr id="6" name="Picture 5">
                <a:extLst>
                  <a:ext uri="{FF2B5EF4-FFF2-40B4-BE49-F238E27FC236}">
                    <a16:creationId xmlns:a16="http://schemas.microsoft.com/office/drawing/2014/main" id="{F0656E83-93FC-0C4E-BC91-9721D550E4CC}"/>
                  </a:ext>
                </a:extLst>
              </p:cNvPr>
              <p:cNvPicPr>
                <a:picLocks noChangeAspect="1"/>
              </p:cNvPicPr>
              <p:nvPr/>
            </p:nvPicPr>
            <p:blipFill>
              <a:blip r:embed="rId5"/>
              <a:stretch>
                <a:fillRect/>
              </a:stretch>
            </p:blipFill>
            <p:spPr>
              <a:xfrm>
                <a:off x="7034407" y="1866878"/>
                <a:ext cx="4162076" cy="1020996"/>
              </a:xfrm>
              <a:prstGeom prst="rect">
                <a:avLst/>
              </a:prstGeom>
            </p:spPr>
          </p:pic>
          <p:sp>
            <p:nvSpPr>
              <p:cNvPr id="24" name="TextBox 23">
                <a:extLst>
                  <a:ext uri="{FF2B5EF4-FFF2-40B4-BE49-F238E27FC236}">
                    <a16:creationId xmlns:a16="http://schemas.microsoft.com/office/drawing/2014/main" id="{289DA80C-D649-F84F-99F7-D55A89CD2404}"/>
                  </a:ext>
                </a:extLst>
              </p:cNvPr>
              <p:cNvSpPr txBox="1"/>
              <p:nvPr/>
            </p:nvSpPr>
            <p:spPr>
              <a:xfrm>
                <a:off x="7071834" y="1909532"/>
                <a:ext cx="898293" cy="91275"/>
              </a:xfrm>
              <a:prstGeom prst="rect">
                <a:avLst/>
              </a:prstGeom>
              <a:solidFill>
                <a:srgbClr val="ECF1F6"/>
              </a:solidFill>
            </p:spPr>
            <p:txBody>
              <a:bodyPr wrap="square" lIns="0" tIns="0" rIns="0" bIns="0" rtlCol="0" anchor="ctr">
                <a:spAutoFit/>
              </a:bodyPr>
              <a:lstStyle/>
              <a:p>
                <a:r>
                  <a:rPr lang="en-US" sz="761" dirty="0"/>
                  <a:t>Add a new Vendor Type</a:t>
                </a:r>
              </a:p>
            </p:txBody>
          </p:sp>
          <p:sp>
            <p:nvSpPr>
              <p:cNvPr id="25" name="TextBox 24">
                <a:extLst>
                  <a:ext uri="{FF2B5EF4-FFF2-40B4-BE49-F238E27FC236}">
                    <a16:creationId xmlns:a16="http://schemas.microsoft.com/office/drawing/2014/main" id="{9E201902-5C34-BB45-9AA0-D3CB01921FEF}"/>
                  </a:ext>
                </a:extLst>
              </p:cNvPr>
              <p:cNvSpPr txBox="1"/>
              <p:nvPr/>
            </p:nvSpPr>
            <p:spPr>
              <a:xfrm>
                <a:off x="7080760" y="2827130"/>
                <a:ext cx="743652" cy="121487"/>
              </a:xfrm>
              <a:prstGeom prst="rect">
                <a:avLst/>
              </a:prstGeom>
              <a:solidFill>
                <a:srgbClr val="3A89B5"/>
              </a:solidFill>
            </p:spPr>
            <p:txBody>
              <a:bodyPr wrap="square" lIns="0" tIns="0" rIns="0" bIns="0" rtlCol="0" anchor="ctr">
                <a:spAutoFit/>
              </a:bodyPr>
              <a:lstStyle/>
              <a:p>
                <a:r>
                  <a:rPr lang="en-US" sz="761" dirty="0">
                    <a:solidFill>
                      <a:schemeClr val="bg1"/>
                    </a:solidFill>
                  </a:rPr>
                  <a:t>   Add new Vendor Type</a:t>
                </a:r>
              </a:p>
            </p:txBody>
          </p:sp>
          <p:sp>
            <p:nvSpPr>
              <p:cNvPr id="27" name="TextBox 26">
                <a:extLst>
                  <a:ext uri="{FF2B5EF4-FFF2-40B4-BE49-F238E27FC236}">
                    <a16:creationId xmlns:a16="http://schemas.microsoft.com/office/drawing/2014/main" id="{C8C36F3A-09BB-5840-B8DF-E7DB5776BB37}"/>
                  </a:ext>
                </a:extLst>
              </p:cNvPr>
              <p:cNvSpPr txBox="1"/>
              <p:nvPr/>
            </p:nvSpPr>
            <p:spPr>
              <a:xfrm>
                <a:off x="7642574" y="2432496"/>
                <a:ext cx="349377" cy="62733"/>
              </a:xfrm>
              <a:prstGeom prst="rect">
                <a:avLst/>
              </a:prstGeom>
              <a:solidFill>
                <a:srgbClr val="FFFFFE"/>
              </a:solidFill>
            </p:spPr>
            <p:txBody>
              <a:bodyPr wrap="square" lIns="0" tIns="0" rIns="0" bIns="0" rtlCol="0" anchor="ctr">
                <a:spAutoFit/>
              </a:bodyPr>
              <a:lstStyle/>
              <a:p>
                <a:pPr algn="r"/>
                <a:r>
                  <a:rPr lang="en-US" sz="523" dirty="0"/>
                  <a:t>Description</a:t>
                </a:r>
              </a:p>
            </p:txBody>
          </p:sp>
          <p:sp>
            <p:nvSpPr>
              <p:cNvPr id="28" name="TextBox 27">
                <a:extLst>
                  <a:ext uri="{FF2B5EF4-FFF2-40B4-BE49-F238E27FC236}">
                    <a16:creationId xmlns:a16="http://schemas.microsoft.com/office/drawing/2014/main" id="{EECB0752-F4A9-F746-BA49-6BB7621470B5}"/>
                  </a:ext>
                </a:extLst>
              </p:cNvPr>
              <p:cNvSpPr txBox="1"/>
              <p:nvPr/>
            </p:nvSpPr>
            <p:spPr>
              <a:xfrm>
                <a:off x="9637418" y="1320692"/>
                <a:ext cx="346330" cy="80471"/>
              </a:xfrm>
              <a:prstGeom prst="rect">
                <a:avLst/>
              </a:prstGeom>
              <a:solidFill>
                <a:srgbClr val="F1F1F0"/>
              </a:solidFill>
            </p:spPr>
            <p:txBody>
              <a:bodyPr wrap="square" lIns="0" tIns="0" rIns="0" bIns="0" rtlCol="0" anchor="ctr">
                <a:spAutoFit/>
              </a:bodyPr>
              <a:lstStyle/>
              <a:p>
                <a:pPr algn="ctr"/>
                <a:r>
                  <a:rPr lang="en-US" sz="523" dirty="0"/>
                  <a:t>Details</a:t>
                </a:r>
              </a:p>
            </p:txBody>
          </p:sp>
          <p:cxnSp>
            <p:nvCxnSpPr>
              <p:cNvPr id="11" name="Straight Connector 10">
                <a:extLst>
                  <a:ext uri="{FF2B5EF4-FFF2-40B4-BE49-F238E27FC236}">
                    <a16:creationId xmlns:a16="http://schemas.microsoft.com/office/drawing/2014/main" id="{DBAADF69-6D75-8748-B12D-0356F98ADAEF}"/>
                  </a:ext>
                </a:extLst>
              </p:cNvPr>
              <p:cNvCxnSpPr>
                <a:cxnSpLocks/>
              </p:cNvCxnSpPr>
              <p:nvPr/>
            </p:nvCxnSpPr>
            <p:spPr>
              <a:xfrm>
                <a:off x="9606603" y="1311441"/>
                <a:ext cx="0" cy="354301"/>
              </a:xfrm>
              <a:prstGeom prst="line">
                <a:avLst/>
              </a:prstGeom>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AD7B1846-99DB-9E40-B1F4-955788287553}"/>
                  </a:ext>
                </a:extLst>
              </p:cNvPr>
              <p:cNvSpPr txBox="1"/>
              <p:nvPr/>
            </p:nvSpPr>
            <p:spPr>
              <a:xfrm>
                <a:off x="9637417" y="1411016"/>
                <a:ext cx="346330" cy="80471"/>
              </a:xfrm>
              <a:prstGeom prst="rect">
                <a:avLst/>
              </a:prstGeom>
              <a:solidFill>
                <a:srgbClr val="F1F1F0"/>
              </a:solidFill>
            </p:spPr>
            <p:txBody>
              <a:bodyPr wrap="square" lIns="0" tIns="0" rIns="0" bIns="0" rtlCol="0" anchor="ctr">
                <a:spAutoFit/>
              </a:bodyPr>
              <a:lstStyle/>
              <a:p>
                <a:pPr algn="ctr"/>
                <a:r>
                  <a:rPr lang="en-US" sz="523" dirty="0"/>
                  <a:t>Edit</a:t>
                </a:r>
              </a:p>
            </p:txBody>
          </p:sp>
          <p:sp>
            <p:nvSpPr>
              <p:cNvPr id="30" name="TextBox 29">
                <a:extLst>
                  <a:ext uri="{FF2B5EF4-FFF2-40B4-BE49-F238E27FC236}">
                    <a16:creationId xmlns:a16="http://schemas.microsoft.com/office/drawing/2014/main" id="{95BBB714-69A7-0343-A489-2DDFC69BA9D8}"/>
                  </a:ext>
                </a:extLst>
              </p:cNvPr>
              <p:cNvSpPr txBox="1"/>
              <p:nvPr/>
            </p:nvSpPr>
            <p:spPr>
              <a:xfrm>
                <a:off x="9637417" y="1512162"/>
                <a:ext cx="346330" cy="80471"/>
              </a:xfrm>
              <a:prstGeom prst="rect">
                <a:avLst/>
              </a:prstGeom>
              <a:solidFill>
                <a:srgbClr val="F1F1F0"/>
              </a:solidFill>
            </p:spPr>
            <p:txBody>
              <a:bodyPr wrap="square" lIns="0" tIns="0" rIns="0" bIns="0" rtlCol="0" anchor="ctr">
                <a:spAutoFit/>
              </a:bodyPr>
              <a:lstStyle/>
              <a:p>
                <a:pPr algn="ctr"/>
                <a:r>
                  <a:rPr lang="en-US" sz="523" dirty="0"/>
                  <a:t>Edit</a:t>
                </a:r>
              </a:p>
            </p:txBody>
          </p:sp>
          <p:sp>
            <p:nvSpPr>
              <p:cNvPr id="31" name="TextBox 30">
                <a:extLst>
                  <a:ext uri="{FF2B5EF4-FFF2-40B4-BE49-F238E27FC236}">
                    <a16:creationId xmlns:a16="http://schemas.microsoft.com/office/drawing/2014/main" id="{BC6C7AE6-7F89-8E41-9516-517A06FD44E5}"/>
                  </a:ext>
                </a:extLst>
              </p:cNvPr>
              <p:cNvSpPr txBox="1"/>
              <p:nvPr/>
            </p:nvSpPr>
            <p:spPr>
              <a:xfrm>
                <a:off x="9637417" y="1611354"/>
                <a:ext cx="346330" cy="80471"/>
              </a:xfrm>
              <a:prstGeom prst="rect">
                <a:avLst/>
              </a:prstGeom>
              <a:solidFill>
                <a:srgbClr val="F1F1F0"/>
              </a:solidFill>
            </p:spPr>
            <p:txBody>
              <a:bodyPr wrap="square" lIns="0" tIns="0" rIns="0" bIns="0" rtlCol="0" anchor="ctr">
                <a:spAutoFit/>
              </a:bodyPr>
              <a:lstStyle/>
              <a:p>
                <a:pPr algn="ctr"/>
                <a:r>
                  <a:rPr lang="en-US" sz="523" dirty="0"/>
                  <a:t>Edit</a:t>
                </a:r>
              </a:p>
            </p:txBody>
          </p:sp>
          <p:sp>
            <p:nvSpPr>
              <p:cNvPr id="33" name="TextBox 32">
                <a:extLst>
                  <a:ext uri="{FF2B5EF4-FFF2-40B4-BE49-F238E27FC236}">
                    <a16:creationId xmlns:a16="http://schemas.microsoft.com/office/drawing/2014/main" id="{A04AE104-6373-E742-92A5-5A5087DAC09D}"/>
                  </a:ext>
                </a:extLst>
              </p:cNvPr>
              <p:cNvSpPr txBox="1"/>
              <p:nvPr/>
            </p:nvSpPr>
            <p:spPr>
              <a:xfrm>
                <a:off x="10181435" y="1320691"/>
                <a:ext cx="391961" cy="80471"/>
              </a:xfrm>
              <a:prstGeom prst="rect">
                <a:avLst/>
              </a:prstGeom>
              <a:solidFill>
                <a:srgbClr val="F1F1F0"/>
              </a:solidFill>
            </p:spPr>
            <p:txBody>
              <a:bodyPr wrap="square" lIns="0" tIns="0" rIns="0" bIns="0" rtlCol="0" anchor="ctr">
                <a:spAutoFit/>
              </a:bodyPr>
              <a:lstStyle/>
              <a:p>
                <a:pPr algn="ctr"/>
                <a:r>
                  <a:rPr lang="en-US" sz="523" dirty="0"/>
                  <a:t>Vendors</a:t>
                </a:r>
              </a:p>
            </p:txBody>
          </p:sp>
          <p:sp>
            <p:nvSpPr>
              <p:cNvPr id="34" name="TextBox 33">
                <a:extLst>
                  <a:ext uri="{FF2B5EF4-FFF2-40B4-BE49-F238E27FC236}">
                    <a16:creationId xmlns:a16="http://schemas.microsoft.com/office/drawing/2014/main" id="{6E56CA4C-893E-0548-BFBF-9CE75EB20FA0}"/>
                  </a:ext>
                </a:extLst>
              </p:cNvPr>
              <p:cNvSpPr txBox="1"/>
              <p:nvPr/>
            </p:nvSpPr>
            <p:spPr>
              <a:xfrm>
                <a:off x="10204250" y="1407557"/>
                <a:ext cx="346330" cy="80471"/>
              </a:xfrm>
              <a:prstGeom prst="rect">
                <a:avLst/>
              </a:prstGeom>
              <a:solidFill>
                <a:srgbClr val="F1F1F0"/>
              </a:solidFill>
            </p:spPr>
            <p:txBody>
              <a:bodyPr wrap="square" lIns="0" tIns="0" rIns="0" bIns="0" rtlCol="0" anchor="ctr">
                <a:spAutoFit/>
              </a:bodyPr>
              <a:lstStyle/>
              <a:p>
                <a:pPr algn="ctr"/>
                <a:r>
                  <a:rPr lang="en-US" sz="523" dirty="0"/>
                  <a:t>Add</a:t>
                </a:r>
              </a:p>
            </p:txBody>
          </p:sp>
          <p:sp>
            <p:nvSpPr>
              <p:cNvPr id="35" name="TextBox 34">
                <a:extLst>
                  <a:ext uri="{FF2B5EF4-FFF2-40B4-BE49-F238E27FC236}">
                    <a16:creationId xmlns:a16="http://schemas.microsoft.com/office/drawing/2014/main" id="{A914B369-7935-414E-A12B-4A1DD7796814}"/>
                  </a:ext>
                </a:extLst>
              </p:cNvPr>
              <p:cNvSpPr txBox="1"/>
              <p:nvPr/>
            </p:nvSpPr>
            <p:spPr>
              <a:xfrm>
                <a:off x="10204250" y="1506854"/>
                <a:ext cx="346330" cy="80471"/>
              </a:xfrm>
              <a:prstGeom prst="rect">
                <a:avLst/>
              </a:prstGeom>
              <a:solidFill>
                <a:srgbClr val="F1F1F0"/>
              </a:solidFill>
            </p:spPr>
            <p:txBody>
              <a:bodyPr wrap="square" lIns="0" tIns="0" rIns="0" bIns="0" rtlCol="0" anchor="ctr">
                <a:spAutoFit/>
              </a:bodyPr>
              <a:lstStyle/>
              <a:p>
                <a:pPr algn="ctr"/>
                <a:r>
                  <a:rPr lang="en-US" sz="523" dirty="0"/>
                  <a:t>Add</a:t>
                </a:r>
              </a:p>
            </p:txBody>
          </p:sp>
          <p:sp>
            <p:nvSpPr>
              <p:cNvPr id="36" name="TextBox 35">
                <a:extLst>
                  <a:ext uri="{FF2B5EF4-FFF2-40B4-BE49-F238E27FC236}">
                    <a16:creationId xmlns:a16="http://schemas.microsoft.com/office/drawing/2014/main" id="{F54AD781-C394-B54D-AD38-CD7A10D45092}"/>
                  </a:ext>
                </a:extLst>
              </p:cNvPr>
              <p:cNvSpPr txBox="1"/>
              <p:nvPr/>
            </p:nvSpPr>
            <p:spPr>
              <a:xfrm>
                <a:off x="10204250" y="1606232"/>
                <a:ext cx="346330" cy="80471"/>
              </a:xfrm>
              <a:prstGeom prst="rect">
                <a:avLst/>
              </a:prstGeom>
              <a:solidFill>
                <a:srgbClr val="F1F1F0"/>
              </a:solidFill>
            </p:spPr>
            <p:txBody>
              <a:bodyPr wrap="square" lIns="0" tIns="0" rIns="0" bIns="0" rtlCol="0" anchor="ctr">
                <a:spAutoFit/>
              </a:bodyPr>
              <a:lstStyle/>
              <a:p>
                <a:pPr algn="ctr"/>
                <a:r>
                  <a:rPr lang="en-US" sz="523" dirty="0"/>
                  <a:t>Add</a:t>
                </a:r>
              </a:p>
            </p:txBody>
          </p:sp>
          <p:sp>
            <p:nvSpPr>
              <p:cNvPr id="38" name="TextBox 37">
                <a:extLst>
                  <a:ext uri="{FF2B5EF4-FFF2-40B4-BE49-F238E27FC236}">
                    <a16:creationId xmlns:a16="http://schemas.microsoft.com/office/drawing/2014/main" id="{0AE46827-C536-044A-8D07-FAFF661D800A}"/>
                  </a:ext>
                </a:extLst>
              </p:cNvPr>
              <p:cNvSpPr txBox="1"/>
              <p:nvPr/>
            </p:nvSpPr>
            <p:spPr>
              <a:xfrm>
                <a:off x="9229459" y="1316661"/>
                <a:ext cx="346330" cy="80471"/>
              </a:xfrm>
              <a:prstGeom prst="rect">
                <a:avLst/>
              </a:prstGeom>
              <a:solidFill>
                <a:srgbClr val="F1F1F0"/>
              </a:solidFill>
            </p:spPr>
            <p:txBody>
              <a:bodyPr wrap="square" lIns="0" tIns="0" rIns="0" bIns="0" rtlCol="0" anchor="ctr">
                <a:spAutoFit/>
              </a:bodyPr>
              <a:lstStyle/>
              <a:p>
                <a:pPr algn="ctr"/>
                <a:r>
                  <a:rPr lang="en-US" sz="523" dirty="0"/>
                  <a:t>Published</a:t>
                </a:r>
              </a:p>
            </p:txBody>
          </p:sp>
          <p:sp>
            <p:nvSpPr>
              <p:cNvPr id="3" name="Rectangle 2">
                <a:extLst>
                  <a:ext uri="{FF2B5EF4-FFF2-40B4-BE49-F238E27FC236}">
                    <a16:creationId xmlns:a16="http://schemas.microsoft.com/office/drawing/2014/main" id="{A76C8DB7-EC2F-D64C-8A0A-A6EA0E9DDD9E}"/>
                  </a:ext>
                </a:extLst>
              </p:cNvPr>
              <p:cNvSpPr/>
              <p:nvPr/>
            </p:nvSpPr>
            <p:spPr>
              <a:xfrm>
                <a:off x="9351337" y="1407770"/>
                <a:ext cx="79948" cy="6927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EB2516E-F753-B540-AA2A-233FFA24C140}"/>
                  </a:ext>
                </a:extLst>
              </p:cNvPr>
              <p:cNvSpPr/>
              <p:nvPr/>
            </p:nvSpPr>
            <p:spPr>
              <a:xfrm>
                <a:off x="9351337" y="1504412"/>
                <a:ext cx="79948" cy="6927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257752F4-D094-FE48-BCDD-ADC6861B9B61}"/>
                  </a:ext>
                </a:extLst>
              </p:cNvPr>
              <p:cNvSpPr/>
              <p:nvPr/>
            </p:nvSpPr>
            <p:spPr>
              <a:xfrm>
                <a:off x="9351337" y="1601054"/>
                <a:ext cx="79948" cy="6927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 name="TextBox 36">
              <a:extLst>
                <a:ext uri="{FF2B5EF4-FFF2-40B4-BE49-F238E27FC236}">
                  <a16:creationId xmlns:a16="http://schemas.microsoft.com/office/drawing/2014/main" id="{EB29D431-280F-D446-8D9F-2C05B5EB3D5A}"/>
                </a:ext>
              </a:extLst>
            </p:cNvPr>
            <p:cNvSpPr txBox="1"/>
            <p:nvPr/>
          </p:nvSpPr>
          <p:spPr>
            <a:xfrm>
              <a:off x="5174278" y="1727582"/>
              <a:ext cx="698569" cy="80471"/>
            </a:xfrm>
            <a:prstGeom prst="rect">
              <a:avLst/>
            </a:prstGeom>
            <a:solidFill>
              <a:srgbClr val="FFFFFF"/>
            </a:solidFill>
          </p:spPr>
          <p:txBody>
            <a:bodyPr wrap="square" lIns="0" tIns="0" rIns="0" bIns="0" rtlCol="0" anchor="ctr">
              <a:spAutoFit/>
            </a:bodyPr>
            <a:lstStyle/>
            <a:p>
              <a:pPr algn="r"/>
              <a:r>
                <a:rPr lang="en-US" sz="523" dirty="0"/>
                <a:t>Vendor Type</a:t>
              </a:r>
            </a:p>
          </p:txBody>
        </p:sp>
      </p:grpSp>
      <p:sp>
        <p:nvSpPr>
          <p:cNvPr id="32" name="TextBox 31">
            <a:extLst>
              <a:ext uri="{FF2B5EF4-FFF2-40B4-BE49-F238E27FC236}">
                <a16:creationId xmlns:a16="http://schemas.microsoft.com/office/drawing/2014/main" id="{2F8931F9-35DE-CA48-9B8C-171665008AEB}"/>
              </a:ext>
            </a:extLst>
          </p:cNvPr>
          <p:cNvSpPr txBox="1"/>
          <p:nvPr/>
        </p:nvSpPr>
        <p:spPr>
          <a:xfrm>
            <a:off x="5998737" y="189079"/>
            <a:ext cx="5185554" cy="369332"/>
          </a:xfrm>
          <a:prstGeom prst="rect">
            <a:avLst/>
          </a:prstGeom>
          <a:noFill/>
        </p:spPr>
        <p:txBody>
          <a:bodyPr wrap="square" rtlCol="0">
            <a:spAutoFit/>
          </a:bodyPr>
          <a:lstStyle/>
          <a:p>
            <a:pPr algn="ctr"/>
            <a:r>
              <a:rPr lang="en-US" dirty="0"/>
              <a:t>VENDOR TYPES</a:t>
            </a:r>
          </a:p>
        </p:txBody>
      </p:sp>
      <p:sp>
        <p:nvSpPr>
          <p:cNvPr id="44" name="TextBox 43">
            <a:extLst>
              <a:ext uri="{FF2B5EF4-FFF2-40B4-BE49-F238E27FC236}">
                <a16:creationId xmlns:a16="http://schemas.microsoft.com/office/drawing/2014/main" id="{06A6622B-23BC-DC4B-8279-C4DC13E23E43}"/>
              </a:ext>
            </a:extLst>
          </p:cNvPr>
          <p:cNvSpPr txBox="1"/>
          <p:nvPr/>
        </p:nvSpPr>
        <p:spPr>
          <a:xfrm>
            <a:off x="5934105" y="1754231"/>
            <a:ext cx="850730" cy="117083"/>
          </a:xfrm>
          <a:prstGeom prst="rect">
            <a:avLst/>
          </a:prstGeom>
          <a:solidFill>
            <a:srgbClr val="F4F4F6"/>
          </a:solidFill>
        </p:spPr>
        <p:txBody>
          <a:bodyPr wrap="square" lIns="0" tIns="0" rIns="0" bIns="0" rtlCol="0" anchor="ctr">
            <a:spAutoFit/>
          </a:bodyPr>
          <a:lstStyle/>
          <a:p>
            <a:r>
              <a:rPr lang="en-US" sz="761" dirty="0"/>
              <a:t>Types</a:t>
            </a:r>
          </a:p>
        </p:txBody>
      </p:sp>
      <p:graphicFrame>
        <p:nvGraphicFramePr>
          <p:cNvPr id="2" name="Table 1">
            <a:extLst>
              <a:ext uri="{FF2B5EF4-FFF2-40B4-BE49-F238E27FC236}">
                <a16:creationId xmlns:a16="http://schemas.microsoft.com/office/drawing/2014/main" id="{ED08A1E7-D77B-D24D-B877-20854C68A649}"/>
              </a:ext>
            </a:extLst>
          </p:cNvPr>
          <p:cNvGraphicFramePr>
            <a:graphicFrameLocks noGrp="1"/>
          </p:cNvGraphicFramePr>
          <p:nvPr>
            <p:extLst>
              <p:ext uri="{D42A27DB-BD31-4B8C-83A1-F6EECF244321}">
                <p14:modId xmlns:p14="http://schemas.microsoft.com/office/powerpoint/2010/main" val="3893053866"/>
              </p:ext>
            </p:extLst>
          </p:nvPr>
        </p:nvGraphicFramePr>
        <p:xfrm>
          <a:off x="319884" y="5247975"/>
          <a:ext cx="5678853" cy="1483360"/>
        </p:xfrm>
        <a:graphic>
          <a:graphicData uri="http://schemas.openxmlformats.org/drawingml/2006/table">
            <a:tbl>
              <a:tblPr firstRow="1" bandRow="1">
                <a:tableStyleId>{5C22544A-7EE6-4342-B048-85BDC9FD1C3A}</a:tableStyleId>
              </a:tblPr>
              <a:tblGrid>
                <a:gridCol w="430388">
                  <a:extLst>
                    <a:ext uri="{9D8B030D-6E8A-4147-A177-3AD203B41FA5}">
                      <a16:colId xmlns:a16="http://schemas.microsoft.com/office/drawing/2014/main" val="2515006127"/>
                    </a:ext>
                  </a:extLst>
                </a:gridCol>
                <a:gridCol w="1373887">
                  <a:extLst>
                    <a:ext uri="{9D8B030D-6E8A-4147-A177-3AD203B41FA5}">
                      <a16:colId xmlns:a16="http://schemas.microsoft.com/office/drawing/2014/main" val="1616245452"/>
                    </a:ext>
                  </a:extLst>
                </a:gridCol>
                <a:gridCol w="1331074">
                  <a:extLst>
                    <a:ext uri="{9D8B030D-6E8A-4147-A177-3AD203B41FA5}">
                      <a16:colId xmlns:a16="http://schemas.microsoft.com/office/drawing/2014/main" val="4226935421"/>
                    </a:ext>
                  </a:extLst>
                </a:gridCol>
                <a:gridCol w="1429407">
                  <a:extLst>
                    <a:ext uri="{9D8B030D-6E8A-4147-A177-3AD203B41FA5}">
                      <a16:colId xmlns:a16="http://schemas.microsoft.com/office/drawing/2014/main" val="534289671"/>
                    </a:ext>
                  </a:extLst>
                </a:gridCol>
                <a:gridCol w="1114097">
                  <a:extLst>
                    <a:ext uri="{9D8B030D-6E8A-4147-A177-3AD203B41FA5}">
                      <a16:colId xmlns:a16="http://schemas.microsoft.com/office/drawing/2014/main" val="4184418737"/>
                    </a:ext>
                  </a:extLst>
                </a:gridCol>
              </a:tblGrid>
              <a:tr h="370840">
                <a:tc>
                  <a:txBody>
                    <a:bodyPr/>
                    <a:lstStyle/>
                    <a:p>
                      <a:r>
                        <a:rPr lang="en-US" dirty="0"/>
                        <a:t>Id</a:t>
                      </a:r>
                    </a:p>
                  </a:txBody>
                  <a:tcPr/>
                </a:tc>
                <a:tc>
                  <a:txBody>
                    <a:bodyPr/>
                    <a:lstStyle/>
                    <a:p>
                      <a:r>
                        <a:rPr lang="en-US" dirty="0" err="1"/>
                        <a:t>VendorType</a:t>
                      </a:r>
                      <a:endParaRPr lang="en-US" dirty="0"/>
                    </a:p>
                  </a:txBody>
                  <a:tcPr/>
                </a:tc>
                <a:tc>
                  <a:txBody>
                    <a:bodyPr/>
                    <a:lstStyle/>
                    <a:p>
                      <a:r>
                        <a:rPr lang="en-US" dirty="0"/>
                        <a:t>Description</a:t>
                      </a:r>
                    </a:p>
                  </a:txBody>
                  <a:tcPr/>
                </a:tc>
                <a:tc>
                  <a:txBody>
                    <a:bodyPr/>
                    <a:lstStyle/>
                    <a:p>
                      <a:r>
                        <a:rPr lang="en-US" dirty="0"/>
                        <a:t>DisplayOrder</a:t>
                      </a:r>
                    </a:p>
                  </a:txBody>
                  <a:tcPr/>
                </a:tc>
                <a:tc>
                  <a:txBody>
                    <a:bodyPr/>
                    <a:lstStyle/>
                    <a:p>
                      <a:r>
                        <a:rPr lang="en-US" dirty="0"/>
                        <a:t>Published</a:t>
                      </a:r>
                    </a:p>
                  </a:txBody>
                  <a:tcPr/>
                </a:tc>
                <a:extLst>
                  <a:ext uri="{0D108BD9-81ED-4DB2-BD59-A6C34878D82A}">
                    <a16:rowId xmlns:a16="http://schemas.microsoft.com/office/drawing/2014/main" val="2774352097"/>
                  </a:ext>
                </a:extLst>
              </a:tr>
              <a:tr h="370840">
                <a:tc>
                  <a:txBody>
                    <a:bodyPr/>
                    <a:lstStyle/>
                    <a:p>
                      <a:r>
                        <a:rPr lang="en-US" dirty="0"/>
                        <a:t>1</a:t>
                      </a:r>
                    </a:p>
                  </a:txBody>
                  <a:tcPr/>
                </a:tc>
                <a:tc>
                  <a:txBody>
                    <a:bodyPr/>
                    <a:lstStyle/>
                    <a:p>
                      <a:r>
                        <a:rPr lang="en-US" dirty="0"/>
                        <a:t>Type1</a:t>
                      </a:r>
                    </a:p>
                  </a:txBody>
                  <a:tcPr/>
                </a:tc>
                <a:tc>
                  <a:txBody>
                    <a:bodyPr/>
                    <a:lstStyle/>
                    <a:p>
                      <a:endParaRPr lang="en-US" dirty="0"/>
                    </a:p>
                  </a:txBody>
                  <a:tcPr/>
                </a:tc>
                <a:tc>
                  <a:txBody>
                    <a:bodyPr/>
                    <a:lstStyle/>
                    <a:p>
                      <a:endParaRPr lang="en-US" dirty="0"/>
                    </a:p>
                  </a:txBody>
                  <a:tcPr/>
                </a:tc>
                <a:tc>
                  <a:txBody>
                    <a:bodyPr/>
                    <a:lstStyle/>
                    <a:p>
                      <a:r>
                        <a:rPr lang="en-US" dirty="0"/>
                        <a:t>1</a:t>
                      </a:r>
                    </a:p>
                  </a:txBody>
                  <a:tcPr/>
                </a:tc>
                <a:extLst>
                  <a:ext uri="{0D108BD9-81ED-4DB2-BD59-A6C34878D82A}">
                    <a16:rowId xmlns:a16="http://schemas.microsoft.com/office/drawing/2014/main" val="2270547703"/>
                  </a:ext>
                </a:extLst>
              </a:tr>
              <a:tr h="370840">
                <a:tc>
                  <a:txBody>
                    <a:bodyPr/>
                    <a:lstStyle/>
                    <a:p>
                      <a:r>
                        <a:rPr lang="en-US" dirty="0"/>
                        <a:t>2</a:t>
                      </a:r>
                    </a:p>
                  </a:txBody>
                  <a:tcPr/>
                </a:tc>
                <a:tc>
                  <a:txBody>
                    <a:bodyPr/>
                    <a:lstStyle/>
                    <a:p>
                      <a:r>
                        <a:rPr lang="en-US" dirty="0"/>
                        <a:t>Type2</a:t>
                      </a:r>
                    </a:p>
                  </a:txBody>
                  <a:tcPr/>
                </a:tc>
                <a:tc>
                  <a:txBody>
                    <a:bodyPr/>
                    <a:lstStyle/>
                    <a:p>
                      <a:endParaRPr lang="en-US" dirty="0"/>
                    </a:p>
                  </a:txBody>
                  <a:tcPr/>
                </a:tc>
                <a:tc>
                  <a:txBody>
                    <a:bodyPr/>
                    <a:lstStyle/>
                    <a:p>
                      <a:endParaRPr lang="en-US" dirty="0"/>
                    </a:p>
                  </a:txBody>
                  <a:tcPr/>
                </a:tc>
                <a:tc>
                  <a:txBody>
                    <a:bodyPr/>
                    <a:lstStyle/>
                    <a:p>
                      <a:r>
                        <a:rPr lang="en-US" dirty="0"/>
                        <a:t>1</a:t>
                      </a:r>
                    </a:p>
                  </a:txBody>
                  <a:tcPr/>
                </a:tc>
                <a:extLst>
                  <a:ext uri="{0D108BD9-81ED-4DB2-BD59-A6C34878D82A}">
                    <a16:rowId xmlns:a16="http://schemas.microsoft.com/office/drawing/2014/main" val="1785566966"/>
                  </a:ext>
                </a:extLst>
              </a:tr>
              <a:tr h="370840">
                <a:tc>
                  <a:txBody>
                    <a:bodyPr/>
                    <a:lstStyle/>
                    <a:p>
                      <a:r>
                        <a:rPr lang="en-US" dirty="0"/>
                        <a:t>3</a:t>
                      </a:r>
                    </a:p>
                  </a:txBody>
                  <a:tcPr/>
                </a:tc>
                <a:tc>
                  <a:txBody>
                    <a:bodyPr/>
                    <a:lstStyle/>
                    <a:p>
                      <a:r>
                        <a:rPr lang="en-US" dirty="0"/>
                        <a:t>Type3</a:t>
                      </a:r>
                    </a:p>
                  </a:txBody>
                  <a:tcPr/>
                </a:tc>
                <a:tc>
                  <a:txBody>
                    <a:bodyPr/>
                    <a:lstStyle/>
                    <a:p>
                      <a:endParaRPr lang="en-US"/>
                    </a:p>
                  </a:txBody>
                  <a:tcPr/>
                </a:tc>
                <a:tc>
                  <a:txBody>
                    <a:bodyPr/>
                    <a:lstStyle/>
                    <a:p>
                      <a:endParaRPr lang="en-US" dirty="0"/>
                    </a:p>
                  </a:txBody>
                  <a:tcPr/>
                </a:tc>
                <a:tc>
                  <a:txBody>
                    <a:bodyPr/>
                    <a:lstStyle/>
                    <a:p>
                      <a:r>
                        <a:rPr lang="en-US" dirty="0"/>
                        <a:t>0</a:t>
                      </a:r>
                    </a:p>
                  </a:txBody>
                  <a:tcPr/>
                </a:tc>
                <a:extLst>
                  <a:ext uri="{0D108BD9-81ED-4DB2-BD59-A6C34878D82A}">
                    <a16:rowId xmlns:a16="http://schemas.microsoft.com/office/drawing/2014/main" val="3734767050"/>
                  </a:ext>
                </a:extLst>
              </a:tr>
            </a:tbl>
          </a:graphicData>
        </a:graphic>
      </p:graphicFrame>
    </p:spTree>
    <p:extLst>
      <p:ext uri="{BB962C8B-B14F-4D97-AF65-F5344CB8AC3E}">
        <p14:creationId xmlns:p14="http://schemas.microsoft.com/office/powerpoint/2010/main" val="2517394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A0136-C566-BF49-90A5-E598CC9A0746}"/>
              </a:ext>
            </a:extLst>
          </p:cNvPr>
          <p:cNvSpPr>
            <a:spLocks noGrp="1"/>
          </p:cNvSpPr>
          <p:nvPr>
            <p:ph type="title"/>
          </p:nvPr>
        </p:nvSpPr>
        <p:spPr>
          <a:xfrm>
            <a:off x="692426" y="2551734"/>
            <a:ext cx="10515600" cy="1325563"/>
          </a:xfrm>
        </p:spPr>
        <p:txBody>
          <a:bodyPr/>
          <a:lstStyle/>
          <a:p>
            <a:pPr algn="ctr"/>
            <a:r>
              <a:rPr lang="en-US" dirty="0"/>
              <a:t>VENDOR SETTINGS</a:t>
            </a:r>
          </a:p>
        </p:txBody>
      </p:sp>
    </p:spTree>
    <p:extLst>
      <p:ext uri="{BB962C8B-B14F-4D97-AF65-F5344CB8AC3E}">
        <p14:creationId xmlns:p14="http://schemas.microsoft.com/office/powerpoint/2010/main" val="15872263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710547F-2AF3-2B40-9488-3B69F29E4C4C}"/>
              </a:ext>
            </a:extLst>
          </p:cNvPr>
          <p:cNvGrpSpPr/>
          <p:nvPr/>
        </p:nvGrpSpPr>
        <p:grpSpPr>
          <a:xfrm>
            <a:off x="479225" y="310785"/>
            <a:ext cx="11188119" cy="4959640"/>
            <a:chOff x="479225" y="310785"/>
            <a:chExt cx="11188119" cy="4959640"/>
          </a:xfrm>
        </p:grpSpPr>
        <p:grpSp>
          <p:nvGrpSpPr>
            <p:cNvPr id="78" name="Group 77">
              <a:extLst>
                <a:ext uri="{FF2B5EF4-FFF2-40B4-BE49-F238E27FC236}">
                  <a16:creationId xmlns:a16="http://schemas.microsoft.com/office/drawing/2014/main" id="{91A694C2-D526-6D40-A38D-23B08E974DBF}"/>
                </a:ext>
              </a:extLst>
            </p:cNvPr>
            <p:cNvGrpSpPr/>
            <p:nvPr/>
          </p:nvGrpSpPr>
          <p:grpSpPr>
            <a:xfrm>
              <a:off x="479225" y="310785"/>
              <a:ext cx="11188119" cy="4959640"/>
              <a:chOff x="1003881" y="159554"/>
              <a:chExt cx="11188119" cy="4959640"/>
            </a:xfrm>
          </p:grpSpPr>
          <p:grpSp>
            <p:nvGrpSpPr>
              <p:cNvPr id="73" name="Group 72">
                <a:extLst>
                  <a:ext uri="{FF2B5EF4-FFF2-40B4-BE49-F238E27FC236}">
                    <a16:creationId xmlns:a16="http://schemas.microsoft.com/office/drawing/2014/main" id="{511A028A-D336-C645-95D9-DB543DF63F34}"/>
                  </a:ext>
                </a:extLst>
              </p:cNvPr>
              <p:cNvGrpSpPr/>
              <p:nvPr/>
            </p:nvGrpSpPr>
            <p:grpSpPr>
              <a:xfrm>
                <a:off x="1003881" y="159554"/>
                <a:ext cx="11188119" cy="4959640"/>
                <a:chOff x="-13252" y="1530612"/>
                <a:chExt cx="12194742" cy="5658854"/>
              </a:xfrm>
            </p:grpSpPr>
            <p:grpSp>
              <p:nvGrpSpPr>
                <p:cNvPr id="64" name="Group 63">
                  <a:extLst>
                    <a:ext uri="{FF2B5EF4-FFF2-40B4-BE49-F238E27FC236}">
                      <a16:creationId xmlns:a16="http://schemas.microsoft.com/office/drawing/2014/main" id="{1F23A92D-6D52-9D45-AC70-F852FEDBEEF8}"/>
                    </a:ext>
                  </a:extLst>
                </p:cNvPr>
                <p:cNvGrpSpPr/>
                <p:nvPr/>
              </p:nvGrpSpPr>
              <p:grpSpPr>
                <a:xfrm>
                  <a:off x="-13252" y="1530612"/>
                  <a:ext cx="12194742" cy="5658854"/>
                  <a:chOff x="-13252" y="1530612"/>
                  <a:chExt cx="12194742" cy="5658854"/>
                </a:xfrm>
              </p:grpSpPr>
              <p:grpSp>
                <p:nvGrpSpPr>
                  <p:cNvPr id="61" name="Group 60">
                    <a:extLst>
                      <a:ext uri="{FF2B5EF4-FFF2-40B4-BE49-F238E27FC236}">
                        <a16:creationId xmlns:a16="http://schemas.microsoft.com/office/drawing/2014/main" id="{8480B41C-DEFB-B141-8DC1-098EBFF6088B}"/>
                      </a:ext>
                    </a:extLst>
                  </p:cNvPr>
                  <p:cNvGrpSpPr/>
                  <p:nvPr/>
                </p:nvGrpSpPr>
                <p:grpSpPr>
                  <a:xfrm>
                    <a:off x="-13252" y="1530612"/>
                    <a:ext cx="12194742" cy="5658854"/>
                    <a:chOff x="-13252" y="1530612"/>
                    <a:chExt cx="12194742" cy="5658854"/>
                  </a:xfrm>
                </p:grpSpPr>
                <p:grpSp>
                  <p:nvGrpSpPr>
                    <p:cNvPr id="58" name="Group 57">
                      <a:extLst>
                        <a:ext uri="{FF2B5EF4-FFF2-40B4-BE49-F238E27FC236}">
                          <a16:creationId xmlns:a16="http://schemas.microsoft.com/office/drawing/2014/main" id="{9C38D093-D0EE-B64B-B016-AD652FBE5519}"/>
                        </a:ext>
                      </a:extLst>
                    </p:cNvPr>
                    <p:cNvGrpSpPr/>
                    <p:nvPr/>
                  </p:nvGrpSpPr>
                  <p:grpSpPr>
                    <a:xfrm>
                      <a:off x="-13252" y="1530612"/>
                      <a:ext cx="12194742" cy="5658854"/>
                      <a:chOff x="-13252" y="1530612"/>
                      <a:chExt cx="12194742" cy="5658854"/>
                    </a:xfrm>
                  </p:grpSpPr>
                  <p:grpSp>
                    <p:nvGrpSpPr>
                      <p:cNvPr id="28" name="Group 27">
                        <a:extLst>
                          <a:ext uri="{FF2B5EF4-FFF2-40B4-BE49-F238E27FC236}">
                            <a16:creationId xmlns:a16="http://schemas.microsoft.com/office/drawing/2014/main" id="{8BE7157F-CE26-9A44-8E06-E5F68C8D4028}"/>
                          </a:ext>
                        </a:extLst>
                      </p:cNvPr>
                      <p:cNvGrpSpPr/>
                      <p:nvPr/>
                    </p:nvGrpSpPr>
                    <p:grpSpPr>
                      <a:xfrm>
                        <a:off x="-10510" y="1530612"/>
                        <a:ext cx="12192000" cy="2865068"/>
                        <a:chOff x="-13252" y="2193583"/>
                        <a:chExt cx="12192000" cy="2865068"/>
                      </a:xfrm>
                    </p:grpSpPr>
                    <p:sp>
                      <p:nvSpPr>
                        <p:cNvPr id="6" name="TextBox 5">
                          <a:extLst>
                            <a:ext uri="{FF2B5EF4-FFF2-40B4-BE49-F238E27FC236}">
                              <a16:creationId xmlns:a16="http://schemas.microsoft.com/office/drawing/2014/main" id="{805203DB-696E-3E43-AE55-BB4B9C0C9EA3}"/>
                            </a:ext>
                          </a:extLst>
                        </p:cNvPr>
                        <p:cNvSpPr txBox="1"/>
                        <p:nvPr/>
                      </p:nvSpPr>
                      <p:spPr>
                        <a:xfrm>
                          <a:off x="95077" y="4123205"/>
                          <a:ext cx="898293" cy="117083"/>
                        </a:xfrm>
                        <a:prstGeom prst="rect">
                          <a:avLst/>
                        </a:prstGeom>
                        <a:solidFill>
                          <a:srgbClr val="FFC000"/>
                        </a:solidFill>
                      </p:spPr>
                      <p:txBody>
                        <a:bodyPr wrap="square" lIns="0" tIns="0" rIns="0" bIns="0" rtlCol="0" anchor="t">
                          <a:spAutoFit/>
                        </a:bodyPr>
                        <a:lstStyle/>
                        <a:p>
                          <a:r>
                            <a:rPr lang="en-US" sz="761" dirty="0">
                              <a:solidFill>
                                <a:srgbClr val="FFFFFF"/>
                              </a:solidFill>
                            </a:rPr>
                            <a:t>Vendors Details</a:t>
                          </a:r>
                        </a:p>
                      </p:txBody>
                    </p:sp>
                    <p:pic>
                      <p:nvPicPr>
                        <p:cNvPr id="3" name="Picture 2">
                          <a:extLst>
                            <a:ext uri="{FF2B5EF4-FFF2-40B4-BE49-F238E27FC236}">
                              <a16:creationId xmlns:a16="http://schemas.microsoft.com/office/drawing/2014/main" id="{C747D98C-FA9A-4348-9BEF-FE10BA2EAC68}"/>
                            </a:ext>
                          </a:extLst>
                        </p:cNvPr>
                        <p:cNvPicPr>
                          <a:picLocks noChangeAspect="1"/>
                        </p:cNvPicPr>
                        <p:nvPr/>
                      </p:nvPicPr>
                      <p:blipFill rotWithShape="1">
                        <a:blip r:embed="rId2"/>
                        <a:srcRect b="40879"/>
                        <a:stretch/>
                      </p:blipFill>
                      <p:spPr>
                        <a:xfrm>
                          <a:off x="-13252" y="2193583"/>
                          <a:ext cx="12192000" cy="2865068"/>
                        </a:xfrm>
                        <a:prstGeom prst="rect">
                          <a:avLst/>
                        </a:prstGeom>
                      </p:spPr>
                    </p:pic>
                    <p:sp>
                      <p:nvSpPr>
                        <p:cNvPr id="14" name="TextBox 13">
                          <a:extLst>
                            <a:ext uri="{FF2B5EF4-FFF2-40B4-BE49-F238E27FC236}">
                              <a16:creationId xmlns:a16="http://schemas.microsoft.com/office/drawing/2014/main" id="{2EAED865-73A2-8641-8116-BC5A45C8E6D2}"/>
                            </a:ext>
                          </a:extLst>
                        </p:cNvPr>
                        <p:cNvSpPr txBox="1"/>
                        <p:nvPr/>
                      </p:nvSpPr>
                      <p:spPr>
                        <a:xfrm>
                          <a:off x="133562" y="2368592"/>
                          <a:ext cx="3303320" cy="280933"/>
                        </a:xfrm>
                        <a:prstGeom prst="rect">
                          <a:avLst/>
                        </a:prstGeom>
                        <a:solidFill>
                          <a:srgbClr val="EDF1F5"/>
                        </a:solidFill>
                      </p:spPr>
                      <p:txBody>
                        <a:bodyPr wrap="square" lIns="0" tIns="0" rIns="0" bIns="0" rtlCol="0" anchor="ctr">
                          <a:spAutoFit/>
                        </a:bodyPr>
                        <a:lstStyle/>
                        <a:p>
                          <a:r>
                            <a:rPr lang="en-US" sz="1600" dirty="0">
                              <a:solidFill>
                                <a:schemeClr val="tx1">
                                  <a:lumMod val="95000"/>
                                  <a:lumOff val="5000"/>
                                </a:schemeClr>
                              </a:solidFill>
                            </a:rPr>
                            <a:t>Vendor Settings</a:t>
                          </a:r>
                        </a:p>
                      </p:txBody>
                    </p:sp>
                    <p:grpSp>
                      <p:nvGrpSpPr>
                        <p:cNvPr id="16" name="Group 15">
                          <a:extLst>
                            <a:ext uri="{FF2B5EF4-FFF2-40B4-BE49-F238E27FC236}">
                              <a16:creationId xmlns:a16="http://schemas.microsoft.com/office/drawing/2014/main" id="{E1172183-DD67-BA4C-B1CE-CBDBDC3147F5}"/>
                            </a:ext>
                          </a:extLst>
                        </p:cNvPr>
                        <p:cNvGrpSpPr/>
                        <p:nvPr/>
                      </p:nvGrpSpPr>
                      <p:grpSpPr>
                        <a:xfrm>
                          <a:off x="683172" y="3492737"/>
                          <a:ext cx="1101328" cy="684700"/>
                          <a:chOff x="1330759" y="693340"/>
                          <a:chExt cx="1101328" cy="684700"/>
                        </a:xfrm>
                      </p:grpSpPr>
                      <p:sp>
                        <p:nvSpPr>
                          <p:cNvPr id="18" name="TextBox 17">
                            <a:extLst>
                              <a:ext uri="{FF2B5EF4-FFF2-40B4-BE49-F238E27FC236}">
                                <a16:creationId xmlns:a16="http://schemas.microsoft.com/office/drawing/2014/main" id="{8C543DE5-6518-1646-9BFD-4F6EFCE289D0}"/>
                              </a:ext>
                            </a:extLst>
                          </p:cNvPr>
                          <p:cNvSpPr txBox="1"/>
                          <p:nvPr/>
                        </p:nvSpPr>
                        <p:spPr>
                          <a:xfrm>
                            <a:off x="1379633" y="1101041"/>
                            <a:ext cx="1017242" cy="276999"/>
                          </a:xfrm>
                          <a:prstGeom prst="rect">
                            <a:avLst/>
                          </a:prstGeom>
                          <a:solidFill>
                            <a:srgbClr val="FFFFFE"/>
                          </a:solidFill>
                        </p:spPr>
                        <p:txBody>
                          <a:bodyPr wrap="square" rtlCol="0">
                            <a:spAutoFit/>
                          </a:bodyPr>
                          <a:lstStyle/>
                          <a:p>
                            <a:pPr algn="r"/>
                            <a:r>
                              <a:rPr lang="en-US" sz="1200" b="1" dirty="0"/>
                              <a:t>Store Name</a:t>
                            </a:r>
                          </a:p>
                        </p:txBody>
                      </p:sp>
                      <p:sp>
                        <p:nvSpPr>
                          <p:cNvPr id="20" name="TextBox 19">
                            <a:extLst>
                              <a:ext uri="{FF2B5EF4-FFF2-40B4-BE49-F238E27FC236}">
                                <a16:creationId xmlns:a16="http://schemas.microsoft.com/office/drawing/2014/main" id="{6745F6C1-9E6C-3C46-B096-BDF9685EF0F5}"/>
                              </a:ext>
                            </a:extLst>
                          </p:cNvPr>
                          <p:cNvSpPr txBox="1"/>
                          <p:nvPr/>
                        </p:nvSpPr>
                        <p:spPr>
                          <a:xfrm>
                            <a:off x="1330759" y="693340"/>
                            <a:ext cx="1101328" cy="276999"/>
                          </a:xfrm>
                          <a:prstGeom prst="rect">
                            <a:avLst/>
                          </a:prstGeom>
                          <a:solidFill>
                            <a:srgbClr val="FFFFFE"/>
                          </a:solidFill>
                        </p:spPr>
                        <p:txBody>
                          <a:bodyPr wrap="square" rtlCol="0">
                            <a:spAutoFit/>
                          </a:bodyPr>
                          <a:lstStyle/>
                          <a:p>
                            <a:pPr algn="r"/>
                            <a:r>
                              <a:rPr lang="en-US" sz="1200" b="1" dirty="0"/>
                              <a:t>Vendor Type</a:t>
                            </a:r>
                          </a:p>
                        </p:txBody>
                      </p:sp>
                    </p:grpSp>
                  </p:grpSp>
                  <p:grpSp>
                    <p:nvGrpSpPr>
                      <p:cNvPr id="57" name="Group 56">
                        <a:extLst>
                          <a:ext uri="{FF2B5EF4-FFF2-40B4-BE49-F238E27FC236}">
                            <a16:creationId xmlns:a16="http://schemas.microsoft.com/office/drawing/2014/main" id="{D72C5594-2505-084D-9ADF-816AE966E25D}"/>
                          </a:ext>
                        </a:extLst>
                      </p:cNvPr>
                      <p:cNvGrpSpPr/>
                      <p:nvPr/>
                    </p:nvGrpSpPr>
                    <p:grpSpPr>
                      <a:xfrm>
                        <a:off x="-13252" y="4395680"/>
                        <a:ext cx="12192000" cy="2793786"/>
                        <a:chOff x="-13252" y="4395680"/>
                        <a:chExt cx="12192000" cy="2793786"/>
                      </a:xfrm>
                    </p:grpSpPr>
                    <p:pic>
                      <p:nvPicPr>
                        <p:cNvPr id="27" name="Picture 26">
                          <a:extLst>
                            <a:ext uri="{FF2B5EF4-FFF2-40B4-BE49-F238E27FC236}">
                              <a16:creationId xmlns:a16="http://schemas.microsoft.com/office/drawing/2014/main" id="{5FEADB83-D78B-044B-8C20-242AEB649A9C}"/>
                            </a:ext>
                          </a:extLst>
                        </p:cNvPr>
                        <p:cNvPicPr>
                          <a:picLocks noChangeAspect="1"/>
                        </p:cNvPicPr>
                        <p:nvPr/>
                      </p:nvPicPr>
                      <p:blipFill>
                        <a:blip r:embed="rId3"/>
                        <a:stretch>
                          <a:fillRect/>
                        </a:stretch>
                      </p:blipFill>
                      <p:spPr>
                        <a:xfrm>
                          <a:off x="-13252" y="4395680"/>
                          <a:ext cx="12192000" cy="2793786"/>
                        </a:xfrm>
                        <a:prstGeom prst="rect">
                          <a:avLst/>
                        </a:prstGeom>
                      </p:spPr>
                    </p:pic>
                    <p:sp>
                      <p:nvSpPr>
                        <p:cNvPr id="29" name="Rectangle 28">
                          <a:extLst>
                            <a:ext uri="{FF2B5EF4-FFF2-40B4-BE49-F238E27FC236}">
                              <a16:creationId xmlns:a16="http://schemas.microsoft.com/office/drawing/2014/main" id="{59BB3289-88BA-394A-914B-FE68542A3476}"/>
                            </a:ext>
                          </a:extLst>
                        </p:cNvPr>
                        <p:cNvSpPr/>
                        <p:nvPr/>
                      </p:nvSpPr>
                      <p:spPr>
                        <a:xfrm>
                          <a:off x="308147" y="4694755"/>
                          <a:ext cx="1188852" cy="307777"/>
                        </a:xfrm>
                        <a:prstGeom prst="rect">
                          <a:avLst/>
                        </a:prstGeom>
                        <a:solidFill>
                          <a:srgbClr val="F4F4F6"/>
                        </a:solidFill>
                      </p:spPr>
                      <p:txBody>
                        <a:bodyPr wrap="none">
                          <a:spAutoFit/>
                        </a:bodyPr>
                        <a:lstStyle/>
                        <a:p>
                          <a:r>
                            <a:rPr lang="en-US" sz="1400" dirty="0"/>
                            <a:t>Vendor Name</a:t>
                          </a:r>
                        </a:p>
                      </p:txBody>
                    </p:sp>
                    <p:sp>
                      <p:nvSpPr>
                        <p:cNvPr id="30" name="Rectangle 29">
                          <a:extLst>
                            <a:ext uri="{FF2B5EF4-FFF2-40B4-BE49-F238E27FC236}">
                              <a16:creationId xmlns:a16="http://schemas.microsoft.com/office/drawing/2014/main" id="{B1EF50EA-1812-0845-B3CD-E43CCAE897EA}"/>
                            </a:ext>
                          </a:extLst>
                        </p:cNvPr>
                        <p:cNvSpPr/>
                        <p:nvPr/>
                      </p:nvSpPr>
                      <p:spPr>
                        <a:xfrm>
                          <a:off x="1595801" y="4684104"/>
                          <a:ext cx="1432252" cy="307777"/>
                        </a:xfrm>
                        <a:prstGeom prst="rect">
                          <a:avLst/>
                        </a:prstGeom>
                        <a:solidFill>
                          <a:srgbClr val="F4F4F6"/>
                        </a:solidFill>
                      </p:spPr>
                      <p:txBody>
                        <a:bodyPr wrap="none">
                          <a:spAutoFit/>
                        </a:bodyPr>
                        <a:lstStyle/>
                        <a:p>
                          <a:r>
                            <a:rPr lang="en-US" sz="1400" dirty="0"/>
                            <a:t>Limited To Stores</a:t>
                          </a:r>
                        </a:p>
                      </p:txBody>
                    </p:sp>
                    <p:sp>
                      <p:nvSpPr>
                        <p:cNvPr id="31" name="Rectangle 30">
                          <a:extLst>
                            <a:ext uri="{FF2B5EF4-FFF2-40B4-BE49-F238E27FC236}">
                              <a16:creationId xmlns:a16="http://schemas.microsoft.com/office/drawing/2014/main" id="{E0A05EB0-7563-4D4B-A81F-25B6E2AED7D5}"/>
                            </a:ext>
                          </a:extLst>
                        </p:cNvPr>
                        <p:cNvSpPr/>
                        <p:nvPr/>
                      </p:nvSpPr>
                      <p:spPr>
                        <a:xfrm>
                          <a:off x="6157064" y="4684099"/>
                          <a:ext cx="2052658" cy="307777"/>
                        </a:xfrm>
                        <a:prstGeom prst="rect">
                          <a:avLst/>
                        </a:prstGeom>
                        <a:solidFill>
                          <a:srgbClr val="F4F4F6"/>
                        </a:solidFill>
                      </p:spPr>
                      <p:txBody>
                        <a:bodyPr wrap="square">
                          <a:spAutoFit/>
                        </a:bodyPr>
                        <a:lstStyle/>
                        <a:p>
                          <a:r>
                            <a:rPr lang="en-US" sz="1400" dirty="0"/>
                            <a:t>Order Preparation time</a:t>
                          </a:r>
                        </a:p>
                      </p:txBody>
                    </p:sp>
                    <p:sp>
                      <p:nvSpPr>
                        <p:cNvPr id="33" name="Rectangle 32">
                          <a:extLst>
                            <a:ext uri="{FF2B5EF4-FFF2-40B4-BE49-F238E27FC236}">
                              <a16:creationId xmlns:a16="http://schemas.microsoft.com/office/drawing/2014/main" id="{1BF51F1E-EEDD-1840-A6B0-146BB509DD5C}"/>
                            </a:ext>
                          </a:extLst>
                        </p:cNvPr>
                        <p:cNvSpPr/>
                        <p:nvPr/>
                      </p:nvSpPr>
                      <p:spPr>
                        <a:xfrm>
                          <a:off x="10982874" y="4678487"/>
                          <a:ext cx="801667" cy="307777"/>
                        </a:xfrm>
                        <a:prstGeom prst="rect">
                          <a:avLst/>
                        </a:prstGeom>
                        <a:solidFill>
                          <a:srgbClr val="F4F4F6"/>
                        </a:solidFill>
                      </p:spPr>
                      <p:txBody>
                        <a:bodyPr wrap="square">
                          <a:spAutoFit/>
                        </a:bodyPr>
                        <a:lstStyle/>
                        <a:p>
                          <a:r>
                            <a:rPr lang="en-US" sz="1400" dirty="0"/>
                            <a:t>Edit</a:t>
                          </a:r>
                        </a:p>
                      </p:txBody>
                    </p:sp>
                    <p:sp>
                      <p:nvSpPr>
                        <p:cNvPr id="35" name="Rectangle 34">
                          <a:extLst>
                            <a:ext uri="{FF2B5EF4-FFF2-40B4-BE49-F238E27FC236}">
                              <a16:creationId xmlns:a16="http://schemas.microsoft.com/office/drawing/2014/main" id="{7D03BB5E-28A9-3141-AE3A-786D7D9351DA}"/>
                            </a:ext>
                          </a:extLst>
                        </p:cNvPr>
                        <p:cNvSpPr/>
                        <p:nvPr/>
                      </p:nvSpPr>
                      <p:spPr>
                        <a:xfrm>
                          <a:off x="318980" y="5245009"/>
                          <a:ext cx="1099017" cy="307777"/>
                        </a:xfrm>
                        <a:prstGeom prst="rect">
                          <a:avLst/>
                        </a:prstGeom>
                        <a:solidFill>
                          <a:srgbClr val="F8FAFB"/>
                        </a:solidFill>
                      </p:spPr>
                      <p:txBody>
                        <a:bodyPr wrap="square">
                          <a:spAutoFit/>
                        </a:bodyPr>
                        <a:lstStyle/>
                        <a:p>
                          <a:r>
                            <a:rPr lang="en-US" sz="1400" dirty="0"/>
                            <a:t>Vendor1</a:t>
                          </a:r>
                        </a:p>
                      </p:txBody>
                    </p:sp>
                    <p:sp>
                      <p:nvSpPr>
                        <p:cNvPr id="38" name="Rectangle 37">
                          <a:extLst>
                            <a:ext uri="{FF2B5EF4-FFF2-40B4-BE49-F238E27FC236}">
                              <a16:creationId xmlns:a16="http://schemas.microsoft.com/office/drawing/2014/main" id="{E806551E-E6D2-234A-83B8-2AF57C4F4812}"/>
                            </a:ext>
                          </a:extLst>
                        </p:cNvPr>
                        <p:cNvSpPr/>
                        <p:nvPr/>
                      </p:nvSpPr>
                      <p:spPr>
                        <a:xfrm>
                          <a:off x="3208475" y="4660370"/>
                          <a:ext cx="1302869" cy="351168"/>
                        </a:xfrm>
                        <a:prstGeom prst="rect">
                          <a:avLst/>
                        </a:prstGeom>
                        <a:solidFill>
                          <a:srgbClr val="F4F4F6"/>
                        </a:solidFill>
                      </p:spPr>
                      <p:txBody>
                        <a:bodyPr wrap="square">
                          <a:spAutoFit/>
                        </a:bodyPr>
                        <a:lstStyle/>
                        <a:p>
                          <a:r>
                            <a:rPr lang="en-US" sz="1400" dirty="0"/>
                            <a:t>Vendor Types</a:t>
                          </a:r>
                        </a:p>
                      </p:txBody>
                    </p:sp>
                    <p:sp>
                      <p:nvSpPr>
                        <p:cNvPr id="41" name="Rectangle 40">
                          <a:extLst>
                            <a:ext uri="{FF2B5EF4-FFF2-40B4-BE49-F238E27FC236}">
                              <a16:creationId xmlns:a16="http://schemas.microsoft.com/office/drawing/2014/main" id="{60937B3B-B7FD-E842-BDAA-DE078A5EAB82}"/>
                            </a:ext>
                          </a:extLst>
                        </p:cNvPr>
                        <p:cNvSpPr/>
                        <p:nvPr/>
                      </p:nvSpPr>
                      <p:spPr>
                        <a:xfrm>
                          <a:off x="6785487" y="5085358"/>
                          <a:ext cx="981658" cy="600739"/>
                        </a:xfrm>
                        <a:prstGeom prst="rect">
                          <a:avLst/>
                        </a:prstGeom>
                        <a:solidFill>
                          <a:srgbClr val="F8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0AA2DA81-3C0C-D647-8F61-F3EF896D29C2}"/>
                            </a:ext>
                          </a:extLst>
                        </p:cNvPr>
                        <p:cNvSpPr/>
                        <p:nvPr/>
                      </p:nvSpPr>
                      <p:spPr>
                        <a:xfrm>
                          <a:off x="6785487" y="5800594"/>
                          <a:ext cx="981658" cy="383358"/>
                        </a:xfrm>
                        <a:prstGeom prst="rect">
                          <a:avLst/>
                        </a:prstGeom>
                        <a:solidFill>
                          <a:srgbClr val="F8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133ED06D-7DF7-1A44-9B93-5AFD4FF8CB5A}"/>
                            </a:ext>
                          </a:extLst>
                        </p:cNvPr>
                        <p:cNvSpPr/>
                        <p:nvPr/>
                      </p:nvSpPr>
                      <p:spPr>
                        <a:xfrm>
                          <a:off x="3207494" y="5116175"/>
                          <a:ext cx="1408969" cy="596984"/>
                        </a:xfrm>
                        <a:prstGeom prst="rect">
                          <a:avLst/>
                        </a:prstGeom>
                        <a:solidFill>
                          <a:srgbClr val="F8FAFB"/>
                        </a:solidFill>
                      </p:spPr>
                      <p:txBody>
                        <a:bodyPr wrap="square">
                          <a:spAutoFit/>
                        </a:bodyPr>
                        <a:lstStyle/>
                        <a:p>
                          <a:r>
                            <a:rPr lang="en-US" sz="1400" dirty="0"/>
                            <a:t>VendorType1,</a:t>
                          </a:r>
                        </a:p>
                        <a:p>
                          <a:r>
                            <a:rPr lang="en-US" sz="1400" dirty="0"/>
                            <a:t>VendorType2</a:t>
                          </a:r>
                        </a:p>
                      </p:txBody>
                    </p:sp>
                    <p:sp>
                      <p:nvSpPr>
                        <p:cNvPr id="44" name="Rectangle 43">
                          <a:extLst>
                            <a:ext uri="{FF2B5EF4-FFF2-40B4-BE49-F238E27FC236}">
                              <a16:creationId xmlns:a16="http://schemas.microsoft.com/office/drawing/2014/main" id="{C7569C52-A415-7240-A9B2-9A6BEF7E6D06}"/>
                            </a:ext>
                          </a:extLst>
                        </p:cNvPr>
                        <p:cNvSpPr/>
                        <p:nvPr/>
                      </p:nvSpPr>
                      <p:spPr>
                        <a:xfrm>
                          <a:off x="3207494" y="5855274"/>
                          <a:ext cx="1326739" cy="307777"/>
                        </a:xfrm>
                        <a:prstGeom prst="rect">
                          <a:avLst/>
                        </a:prstGeom>
                        <a:solidFill>
                          <a:srgbClr val="FEFFFE"/>
                        </a:solidFill>
                      </p:spPr>
                      <p:txBody>
                        <a:bodyPr wrap="square">
                          <a:spAutoFit/>
                        </a:bodyPr>
                        <a:lstStyle/>
                        <a:p>
                          <a:r>
                            <a:rPr lang="en-US" sz="1400" dirty="0"/>
                            <a:t>VendorType2</a:t>
                          </a:r>
                        </a:p>
                      </p:txBody>
                    </p:sp>
                    <p:sp>
                      <p:nvSpPr>
                        <p:cNvPr id="46" name="Rectangle 45">
                          <a:extLst>
                            <a:ext uri="{FF2B5EF4-FFF2-40B4-BE49-F238E27FC236}">
                              <a16:creationId xmlns:a16="http://schemas.microsoft.com/office/drawing/2014/main" id="{230730E9-8745-D744-8ED7-590E40E90EF9}"/>
                            </a:ext>
                          </a:extLst>
                        </p:cNvPr>
                        <p:cNvSpPr/>
                        <p:nvPr/>
                      </p:nvSpPr>
                      <p:spPr>
                        <a:xfrm>
                          <a:off x="1682840" y="5246329"/>
                          <a:ext cx="1136216" cy="307777"/>
                        </a:xfrm>
                        <a:prstGeom prst="rect">
                          <a:avLst/>
                        </a:prstGeom>
                        <a:solidFill>
                          <a:srgbClr val="F8FAFB"/>
                        </a:solidFill>
                      </p:spPr>
                      <p:txBody>
                        <a:bodyPr wrap="square">
                          <a:spAutoFit/>
                        </a:bodyPr>
                        <a:lstStyle/>
                        <a:p>
                          <a:r>
                            <a:rPr lang="en-US" sz="1400" dirty="0"/>
                            <a:t>Store2</a:t>
                          </a:r>
                        </a:p>
                      </p:txBody>
                    </p:sp>
                    <p:cxnSp>
                      <p:nvCxnSpPr>
                        <p:cNvPr id="48" name="Straight Connector 47">
                          <a:extLst>
                            <a:ext uri="{FF2B5EF4-FFF2-40B4-BE49-F238E27FC236}">
                              <a16:creationId xmlns:a16="http://schemas.microsoft.com/office/drawing/2014/main" id="{7AAE071A-E7EC-4A44-A4CA-48EA0C699914}"/>
                            </a:ext>
                          </a:extLst>
                        </p:cNvPr>
                        <p:cNvCxnSpPr>
                          <a:cxnSpLocks/>
                        </p:cNvCxnSpPr>
                        <p:nvPr/>
                      </p:nvCxnSpPr>
                      <p:spPr>
                        <a:xfrm>
                          <a:off x="1537934" y="4641862"/>
                          <a:ext cx="0" cy="1591670"/>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6E1D9642-A9EB-2A42-A7C7-5D723CF8B177}"/>
                            </a:ext>
                          </a:extLst>
                        </p:cNvPr>
                        <p:cNvSpPr/>
                        <p:nvPr/>
                      </p:nvSpPr>
                      <p:spPr>
                        <a:xfrm>
                          <a:off x="1682840" y="5829677"/>
                          <a:ext cx="1136216" cy="307777"/>
                        </a:xfrm>
                        <a:prstGeom prst="rect">
                          <a:avLst/>
                        </a:prstGeom>
                        <a:solidFill>
                          <a:srgbClr val="FEFFFE"/>
                        </a:solidFill>
                      </p:spPr>
                      <p:txBody>
                        <a:bodyPr wrap="square">
                          <a:spAutoFit/>
                        </a:bodyPr>
                        <a:lstStyle/>
                        <a:p>
                          <a:r>
                            <a:rPr lang="en-US" sz="1400" dirty="0"/>
                            <a:t>Store8</a:t>
                          </a:r>
                        </a:p>
                      </p:txBody>
                    </p:sp>
                    <p:sp>
                      <p:nvSpPr>
                        <p:cNvPr id="56" name="Rectangle 55">
                          <a:extLst>
                            <a:ext uri="{FF2B5EF4-FFF2-40B4-BE49-F238E27FC236}">
                              <a16:creationId xmlns:a16="http://schemas.microsoft.com/office/drawing/2014/main" id="{54DE85BC-DD43-AB42-8F59-6DECBC543E8C}"/>
                            </a:ext>
                          </a:extLst>
                        </p:cNvPr>
                        <p:cNvSpPr/>
                        <p:nvPr/>
                      </p:nvSpPr>
                      <p:spPr>
                        <a:xfrm>
                          <a:off x="320312" y="5817944"/>
                          <a:ext cx="928108" cy="307777"/>
                        </a:xfrm>
                        <a:prstGeom prst="rect">
                          <a:avLst/>
                        </a:prstGeom>
                        <a:solidFill>
                          <a:srgbClr val="FEFFFE"/>
                        </a:solidFill>
                      </p:spPr>
                      <p:txBody>
                        <a:bodyPr wrap="square">
                          <a:spAutoFit/>
                        </a:bodyPr>
                        <a:lstStyle/>
                        <a:p>
                          <a:r>
                            <a:rPr lang="en-US" sz="1400" dirty="0"/>
                            <a:t>Vendor4</a:t>
                          </a:r>
                        </a:p>
                      </p:txBody>
                    </p:sp>
                  </p:grpSp>
                </p:grpSp>
                <p:sp>
                  <p:nvSpPr>
                    <p:cNvPr id="60" name="Rectangle 59">
                      <a:extLst>
                        <a:ext uri="{FF2B5EF4-FFF2-40B4-BE49-F238E27FC236}">
                          <a16:creationId xmlns:a16="http://schemas.microsoft.com/office/drawing/2014/main" id="{6E35D1E8-D668-344D-BCDC-6A78926035C8}"/>
                        </a:ext>
                      </a:extLst>
                    </p:cNvPr>
                    <p:cNvSpPr/>
                    <p:nvPr/>
                  </p:nvSpPr>
                  <p:spPr>
                    <a:xfrm>
                      <a:off x="8850778" y="5838384"/>
                      <a:ext cx="1682250" cy="307777"/>
                    </a:xfrm>
                    <a:prstGeom prst="rect">
                      <a:avLst/>
                    </a:prstGeom>
                    <a:solidFill>
                      <a:srgbClr val="FEFFFE"/>
                    </a:solidFill>
                  </p:spPr>
                  <p:txBody>
                    <a:bodyPr wrap="square">
                      <a:spAutoFit/>
                    </a:bodyPr>
                    <a:lstStyle/>
                    <a:p>
                      <a:endParaRPr lang="en-US" sz="1400" dirty="0"/>
                    </a:p>
                  </p:txBody>
                </p:sp>
              </p:grpSp>
              <p:sp>
                <p:nvSpPr>
                  <p:cNvPr id="63" name="Rectangle 62">
                    <a:extLst>
                      <a:ext uri="{FF2B5EF4-FFF2-40B4-BE49-F238E27FC236}">
                        <a16:creationId xmlns:a16="http://schemas.microsoft.com/office/drawing/2014/main" id="{20A2223A-0154-C34D-A1F2-A68D4D285FE8}"/>
                      </a:ext>
                    </a:extLst>
                  </p:cNvPr>
                  <p:cNvSpPr/>
                  <p:nvPr/>
                </p:nvSpPr>
                <p:spPr>
                  <a:xfrm>
                    <a:off x="8850778" y="5246328"/>
                    <a:ext cx="1682250" cy="307777"/>
                  </a:xfrm>
                  <a:prstGeom prst="rect">
                    <a:avLst/>
                  </a:prstGeom>
                  <a:solidFill>
                    <a:srgbClr val="F8FAFB"/>
                  </a:solidFill>
                </p:spPr>
                <p:txBody>
                  <a:bodyPr wrap="square">
                    <a:spAutoFit/>
                  </a:bodyPr>
                  <a:lstStyle/>
                  <a:p>
                    <a:endParaRPr lang="en-US" sz="1400" dirty="0"/>
                  </a:p>
                </p:txBody>
              </p:sp>
            </p:grpSp>
            <p:grpSp>
              <p:nvGrpSpPr>
                <p:cNvPr id="72" name="Group 71">
                  <a:extLst>
                    <a:ext uri="{FF2B5EF4-FFF2-40B4-BE49-F238E27FC236}">
                      <a16:creationId xmlns:a16="http://schemas.microsoft.com/office/drawing/2014/main" id="{0312E708-A525-5941-8D8D-A1004B723458}"/>
                    </a:ext>
                  </a:extLst>
                </p:cNvPr>
                <p:cNvGrpSpPr/>
                <p:nvPr/>
              </p:nvGrpSpPr>
              <p:grpSpPr>
                <a:xfrm>
                  <a:off x="6510991" y="4678455"/>
                  <a:ext cx="4011204" cy="1523344"/>
                  <a:chOff x="6510991" y="4678455"/>
                  <a:chExt cx="4011204" cy="1523344"/>
                </a:xfrm>
              </p:grpSpPr>
              <p:sp>
                <p:nvSpPr>
                  <p:cNvPr id="67" name="Rectangle 66">
                    <a:extLst>
                      <a:ext uri="{FF2B5EF4-FFF2-40B4-BE49-F238E27FC236}">
                        <a16:creationId xmlns:a16="http://schemas.microsoft.com/office/drawing/2014/main" id="{64A733DF-6615-5646-9267-41B22B87012E}"/>
                      </a:ext>
                    </a:extLst>
                  </p:cNvPr>
                  <p:cNvSpPr/>
                  <p:nvPr/>
                </p:nvSpPr>
                <p:spPr>
                  <a:xfrm>
                    <a:off x="6510991" y="5153878"/>
                    <a:ext cx="1419299" cy="307777"/>
                  </a:xfrm>
                  <a:prstGeom prst="rect">
                    <a:avLst/>
                  </a:prstGeom>
                  <a:solidFill>
                    <a:srgbClr val="F8FAFB"/>
                  </a:solidFill>
                </p:spPr>
                <p:txBody>
                  <a:bodyPr wrap="square">
                    <a:spAutoFit/>
                  </a:bodyPr>
                  <a:lstStyle/>
                  <a:p>
                    <a:r>
                      <a:rPr lang="en-US" sz="1400" dirty="0"/>
                      <a:t>Integer value</a:t>
                    </a:r>
                  </a:p>
                </p:txBody>
              </p:sp>
              <p:sp>
                <p:nvSpPr>
                  <p:cNvPr id="68" name="Rectangle 67">
                    <a:extLst>
                      <a:ext uri="{FF2B5EF4-FFF2-40B4-BE49-F238E27FC236}">
                        <a16:creationId xmlns:a16="http://schemas.microsoft.com/office/drawing/2014/main" id="{461B1C50-C1EC-E046-B54F-016C90F5E3EB}"/>
                      </a:ext>
                    </a:extLst>
                  </p:cNvPr>
                  <p:cNvSpPr/>
                  <p:nvPr/>
                </p:nvSpPr>
                <p:spPr>
                  <a:xfrm>
                    <a:off x="6510991" y="5850631"/>
                    <a:ext cx="1419298" cy="351168"/>
                  </a:xfrm>
                  <a:prstGeom prst="rect">
                    <a:avLst/>
                  </a:prstGeom>
                  <a:solidFill>
                    <a:srgbClr val="FEFFFE"/>
                  </a:solidFill>
                </p:spPr>
                <p:txBody>
                  <a:bodyPr wrap="square">
                    <a:spAutoFit/>
                  </a:bodyPr>
                  <a:lstStyle/>
                  <a:p>
                    <a:r>
                      <a:rPr lang="en-US" sz="1400" dirty="0"/>
                      <a:t>Integer value</a:t>
                    </a:r>
                  </a:p>
                </p:txBody>
              </p:sp>
              <p:sp>
                <p:nvSpPr>
                  <p:cNvPr id="69" name="Rectangle 68">
                    <a:extLst>
                      <a:ext uri="{FF2B5EF4-FFF2-40B4-BE49-F238E27FC236}">
                        <a16:creationId xmlns:a16="http://schemas.microsoft.com/office/drawing/2014/main" id="{4400F955-9118-624B-8EA1-51D2D672A1A9}"/>
                      </a:ext>
                    </a:extLst>
                  </p:cNvPr>
                  <p:cNvSpPr/>
                  <p:nvPr/>
                </p:nvSpPr>
                <p:spPr>
                  <a:xfrm>
                    <a:off x="8559136" y="4678455"/>
                    <a:ext cx="1963059" cy="307777"/>
                  </a:xfrm>
                  <a:prstGeom prst="rect">
                    <a:avLst/>
                  </a:prstGeom>
                  <a:solidFill>
                    <a:srgbClr val="F4F4F6"/>
                  </a:solidFill>
                </p:spPr>
                <p:txBody>
                  <a:bodyPr wrap="square">
                    <a:spAutoFit/>
                  </a:bodyPr>
                  <a:lstStyle/>
                  <a:p>
                    <a:r>
                      <a:rPr lang="en-US" sz="1400" dirty="0"/>
                      <a:t>Vendor Profit Ratio</a:t>
                    </a:r>
                  </a:p>
                </p:txBody>
              </p:sp>
              <p:sp>
                <p:nvSpPr>
                  <p:cNvPr id="70" name="Rectangle 69">
                    <a:extLst>
                      <a:ext uri="{FF2B5EF4-FFF2-40B4-BE49-F238E27FC236}">
                        <a16:creationId xmlns:a16="http://schemas.microsoft.com/office/drawing/2014/main" id="{68C7CE26-871D-C343-91E9-1DAA4022551A}"/>
                      </a:ext>
                    </a:extLst>
                  </p:cNvPr>
                  <p:cNvSpPr/>
                  <p:nvPr/>
                </p:nvSpPr>
                <p:spPr>
                  <a:xfrm>
                    <a:off x="8567696" y="5145906"/>
                    <a:ext cx="1419299" cy="351168"/>
                  </a:xfrm>
                  <a:prstGeom prst="rect">
                    <a:avLst/>
                  </a:prstGeom>
                  <a:solidFill>
                    <a:srgbClr val="F8FAFB"/>
                  </a:solidFill>
                </p:spPr>
                <p:txBody>
                  <a:bodyPr wrap="square">
                    <a:spAutoFit/>
                  </a:bodyPr>
                  <a:lstStyle/>
                  <a:p>
                    <a:r>
                      <a:rPr lang="en-US" sz="1400" dirty="0"/>
                      <a:t>Float value</a:t>
                    </a:r>
                  </a:p>
                </p:txBody>
              </p:sp>
              <p:sp>
                <p:nvSpPr>
                  <p:cNvPr id="71" name="Rectangle 70">
                    <a:extLst>
                      <a:ext uri="{FF2B5EF4-FFF2-40B4-BE49-F238E27FC236}">
                        <a16:creationId xmlns:a16="http://schemas.microsoft.com/office/drawing/2014/main" id="{59C26112-81D8-3744-841C-F826716C863D}"/>
                      </a:ext>
                    </a:extLst>
                  </p:cNvPr>
                  <p:cNvSpPr/>
                  <p:nvPr/>
                </p:nvSpPr>
                <p:spPr>
                  <a:xfrm>
                    <a:off x="8567697" y="5729254"/>
                    <a:ext cx="1136216" cy="307777"/>
                  </a:xfrm>
                  <a:prstGeom prst="rect">
                    <a:avLst/>
                  </a:prstGeom>
                  <a:solidFill>
                    <a:srgbClr val="FEFFFE"/>
                  </a:solidFill>
                </p:spPr>
                <p:txBody>
                  <a:bodyPr wrap="square">
                    <a:spAutoFit/>
                  </a:bodyPr>
                  <a:lstStyle/>
                  <a:p>
                    <a:r>
                      <a:rPr lang="en-US" sz="1400" dirty="0"/>
                      <a:t>Float value</a:t>
                    </a:r>
                  </a:p>
                </p:txBody>
              </p:sp>
            </p:grpSp>
          </p:grpSp>
          <p:sp>
            <p:nvSpPr>
              <p:cNvPr id="74" name="Rectangle 73">
                <a:extLst>
                  <a:ext uri="{FF2B5EF4-FFF2-40B4-BE49-F238E27FC236}">
                    <a16:creationId xmlns:a16="http://schemas.microsoft.com/office/drawing/2014/main" id="{6D2DFE44-EC29-804D-BB39-7B3B0BFC1454}"/>
                  </a:ext>
                </a:extLst>
              </p:cNvPr>
              <p:cNvSpPr/>
              <p:nvPr/>
            </p:nvSpPr>
            <p:spPr>
              <a:xfrm>
                <a:off x="5291602" y="2908535"/>
                <a:ext cx="1256194" cy="307777"/>
              </a:xfrm>
              <a:prstGeom prst="rect">
                <a:avLst/>
              </a:prstGeom>
              <a:solidFill>
                <a:srgbClr val="F4F4F6"/>
              </a:solidFill>
            </p:spPr>
            <p:txBody>
              <a:bodyPr wrap="square">
                <a:spAutoFit/>
              </a:bodyPr>
              <a:lstStyle/>
              <a:p>
                <a:r>
                  <a:rPr lang="en-US" sz="1400" dirty="0"/>
                  <a:t>Display Order</a:t>
                </a:r>
              </a:p>
            </p:txBody>
          </p:sp>
          <p:sp>
            <p:nvSpPr>
              <p:cNvPr id="75" name="Rectangle 74">
                <a:extLst>
                  <a:ext uri="{FF2B5EF4-FFF2-40B4-BE49-F238E27FC236}">
                    <a16:creationId xmlns:a16="http://schemas.microsoft.com/office/drawing/2014/main" id="{4008E9F7-EC62-1340-8726-CCCA9E7937E6}"/>
                  </a:ext>
                </a:extLst>
              </p:cNvPr>
              <p:cNvSpPr/>
              <p:nvPr/>
            </p:nvSpPr>
            <p:spPr>
              <a:xfrm>
                <a:off x="5271521" y="3442617"/>
                <a:ext cx="1273206" cy="307777"/>
              </a:xfrm>
              <a:prstGeom prst="rect">
                <a:avLst/>
              </a:prstGeom>
              <a:solidFill>
                <a:srgbClr val="F8FAFB"/>
              </a:solidFill>
            </p:spPr>
            <p:txBody>
              <a:bodyPr wrap="square">
                <a:spAutoFit/>
              </a:bodyPr>
              <a:lstStyle/>
              <a:p>
                <a:pPr algn="ctr"/>
                <a:r>
                  <a:rPr lang="en-US" sz="1400" dirty="0"/>
                  <a:t>0</a:t>
                </a:r>
              </a:p>
            </p:txBody>
          </p:sp>
          <p:sp>
            <p:nvSpPr>
              <p:cNvPr id="76" name="Rectangle 75">
                <a:extLst>
                  <a:ext uri="{FF2B5EF4-FFF2-40B4-BE49-F238E27FC236}">
                    <a16:creationId xmlns:a16="http://schemas.microsoft.com/office/drawing/2014/main" id="{09F886B2-7157-AE47-9E80-06AF41FDC975}"/>
                  </a:ext>
                </a:extLst>
              </p:cNvPr>
              <p:cNvSpPr/>
              <p:nvPr/>
            </p:nvSpPr>
            <p:spPr>
              <a:xfrm>
                <a:off x="5294117" y="3931716"/>
                <a:ext cx="1217222" cy="307777"/>
              </a:xfrm>
              <a:prstGeom prst="rect">
                <a:avLst/>
              </a:prstGeom>
              <a:solidFill>
                <a:srgbClr val="FEFFFE"/>
              </a:solidFill>
            </p:spPr>
            <p:txBody>
              <a:bodyPr wrap="square">
                <a:spAutoFit/>
              </a:bodyPr>
              <a:lstStyle/>
              <a:p>
                <a:pPr algn="ctr"/>
                <a:r>
                  <a:rPr lang="en-US" sz="1400" dirty="0"/>
                  <a:t>1</a:t>
                </a:r>
              </a:p>
            </p:txBody>
          </p:sp>
        </p:grpSp>
        <p:cxnSp>
          <p:nvCxnSpPr>
            <p:cNvPr id="79" name="Straight Connector 78">
              <a:extLst>
                <a:ext uri="{FF2B5EF4-FFF2-40B4-BE49-F238E27FC236}">
                  <a16:creationId xmlns:a16="http://schemas.microsoft.com/office/drawing/2014/main" id="{506BCC57-04A1-874C-A1A4-E760155A4E49}"/>
                </a:ext>
              </a:extLst>
            </p:cNvPr>
            <p:cNvCxnSpPr>
              <a:cxnSpLocks/>
            </p:cNvCxnSpPr>
            <p:nvPr/>
          </p:nvCxnSpPr>
          <p:spPr>
            <a:xfrm>
              <a:off x="4729293" y="3032223"/>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grpSp>
      <p:graphicFrame>
        <p:nvGraphicFramePr>
          <p:cNvPr id="45" name="Table 44">
            <a:extLst>
              <a:ext uri="{FF2B5EF4-FFF2-40B4-BE49-F238E27FC236}">
                <a16:creationId xmlns:a16="http://schemas.microsoft.com/office/drawing/2014/main" id="{DEE4119C-CDD8-8644-9478-60C358A58D0B}"/>
              </a:ext>
            </a:extLst>
          </p:cNvPr>
          <p:cNvGraphicFramePr>
            <a:graphicFrameLocks noGrp="1"/>
          </p:cNvGraphicFramePr>
          <p:nvPr>
            <p:extLst>
              <p:ext uri="{D42A27DB-BD31-4B8C-83A1-F6EECF244321}">
                <p14:modId xmlns:p14="http://schemas.microsoft.com/office/powerpoint/2010/main" val="1573784722"/>
              </p:ext>
            </p:extLst>
          </p:nvPr>
        </p:nvGraphicFramePr>
        <p:xfrm>
          <a:off x="479226" y="5332899"/>
          <a:ext cx="11185606" cy="1483360"/>
        </p:xfrm>
        <a:graphic>
          <a:graphicData uri="http://schemas.openxmlformats.org/drawingml/2006/table">
            <a:tbl>
              <a:tblPr firstRow="1" bandRow="1">
                <a:tableStyleId>{5C22544A-7EE6-4342-B048-85BDC9FD1C3A}</a:tableStyleId>
              </a:tblPr>
              <a:tblGrid>
                <a:gridCol w="608843">
                  <a:extLst>
                    <a:ext uri="{9D8B030D-6E8A-4147-A177-3AD203B41FA5}">
                      <a16:colId xmlns:a16="http://schemas.microsoft.com/office/drawing/2014/main" val="2515006127"/>
                    </a:ext>
                  </a:extLst>
                </a:gridCol>
                <a:gridCol w="1101135">
                  <a:extLst>
                    <a:ext uri="{9D8B030D-6E8A-4147-A177-3AD203B41FA5}">
                      <a16:colId xmlns:a16="http://schemas.microsoft.com/office/drawing/2014/main" val="1616245452"/>
                    </a:ext>
                  </a:extLst>
                </a:gridCol>
                <a:gridCol w="1753134">
                  <a:extLst>
                    <a:ext uri="{9D8B030D-6E8A-4147-A177-3AD203B41FA5}">
                      <a16:colId xmlns:a16="http://schemas.microsoft.com/office/drawing/2014/main" val="4226935421"/>
                    </a:ext>
                  </a:extLst>
                </a:gridCol>
                <a:gridCol w="1722379">
                  <a:extLst>
                    <a:ext uri="{9D8B030D-6E8A-4147-A177-3AD203B41FA5}">
                      <a16:colId xmlns:a16="http://schemas.microsoft.com/office/drawing/2014/main" val="534289671"/>
                    </a:ext>
                  </a:extLst>
                </a:gridCol>
                <a:gridCol w="2383648">
                  <a:extLst>
                    <a:ext uri="{9D8B030D-6E8A-4147-A177-3AD203B41FA5}">
                      <a16:colId xmlns:a16="http://schemas.microsoft.com/office/drawing/2014/main" val="1170617066"/>
                    </a:ext>
                  </a:extLst>
                </a:gridCol>
                <a:gridCol w="2040423">
                  <a:extLst>
                    <a:ext uri="{9D8B030D-6E8A-4147-A177-3AD203B41FA5}">
                      <a16:colId xmlns:a16="http://schemas.microsoft.com/office/drawing/2014/main" val="650297440"/>
                    </a:ext>
                  </a:extLst>
                </a:gridCol>
                <a:gridCol w="1576044">
                  <a:extLst>
                    <a:ext uri="{9D8B030D-6E8A-4147-A177-3AD203B41FA5}">
                      <a16:colId xmlns:a16="http://schemas.microsoft.com/office/drawing/2014/main" val="4184418737"/>
                    </a:ext>
                  </a:extLst>
                </a:gridCol>
              </a:tblGrid>
              <a:tr h="370840">
                <a:tc>
                  <a:txBody>
                    <a:bodyPr/>
                    <a:lstStyle/>
                    <a:p>
                      <a:r>
                        <a:rPr lang="en-US" dirty="0"/>
                        <a:t>Id</a:t>
                      </a:r>
                    </a:p>
                  </a:txBody>
                  <a:tcPr/>
                </a:tc>
                <a:tc>
                  <a:txBody>
                    <a:bodyPr/>
                    <a:lstStyle/>
                    <a:p>
                      <a:r>
                        <a:rPr lang="en-US" dirty="0" err="1"/>
                        <a:t>VendorId</a:t>
                      </a:r>
                      <a:endParaRPr lang="en-US" dirty="0"/>
                    </a:p>
                  </a:txBody>
                  <a:tcPr/>
                </a:tc>
                <a:tc>
                  <a:txBody>
                    <a:bodyPr/>
                    <a:lstStyle/>
                    <a:p>
                      <a:r>
                        <a:rPr lang="en-US" dirty="0" err="1"/>
                        <a:t>LimitedToStores</a:t>
                      </a:r>
                      <a:endParaRPr lang="en-US" dirty="0"/>
                    </a:p>
                  </a:txBody>
                  <a:tcPr/>
                </a:tc>
                <a:tc>
                  <a:txBody>
                    <a:bodyPr/>
                    <a:lstStyle/>
                    <a:p>
                      <a:r>
                        <a:rPr lang="en-US" dirty="0" err="1"/>
                        <a:t>VendorTypesId</a:t>
                      </a:r>
                      <a:endParaRPr lang="en-US" dirty="0"/>
                    </a:p>
                  </a:txBody>
                  <a:tcPr/>
                </a:tc>
                <a:tc>
                  <a:txBody>
                    <a:bodyPr/>
                    <a:lstStyle/>
                    <a:p>
                      <a:r>
                        <a:rPr lang="en-US" dirty="0" err="1"/>
                        <a:t>OrderPreparationTime</a:t>
                      </a:r>
                      <a:endParaRPr lang="en-US" dirty="0"/>
                    </a:p>
                  </a:txBody>
                  <a:tcPr/>
                </a:tc>
                <a:tc>
                  <a:txBody>
                    <a:bodyPr/>
                    <a:lstStyle/>
                    <a:p>
                      <a:r>
                        <a:rPr lang="en-US" dirty="0" err="1"/>
                        <a:t>VendorProfitRatio</a:t>
                      </a:r>
                      <a:endParaRPr lang="en-US" dirty="0"/>
                    </a:p>
                  </a:txBody>
                  <a:tcPr/>
                </a:tc>
                <a:tc>
                  <a:txBody>
                    <a:bodyPr/>
                    <a:lstStyle/>
                    <a:p>
                      <a:r>
                        <a:rPr lang="en-US" dirty="0"/>
                        <a:t>DisplayOrder</a:t>
                      </a:r>
                    </a:p>
                  </a:txBody>
                  <a:tcPr/>
                </a:tc>
                <a:extLst>
                  <a:ext uri="{0D108BD9-81ED-4DB2-BD59-A6C34878D82A}">
                    <a16:rowId xmlns:a16="http://schemas.microsoft.com/office/drawing/2014/main" val="2774352097"/>
                  </a:ext>
                </a:extLst>
              </a:tr>
              <a:tr h="370840">
                <a:tc>
                  <a:txBody>
                    <a:bodyPr/>
                    <a:lstStyle/>
                    <a:p>
                      <a:r>
                        <a:rPr lang="en-US" dirty="0"/>
                        <a:t>1</a:t>
                      </a:r>
                    </a:p>
                  </a:txBody>
                  <a:tcPr/>
                </a:tc>
                <a:tc>
                  <a:txBody>
                    <a:bodyPr/>
                    <a:lstStyle/>
                    <a:p>
                      <a:r>
                        <a:rPr lang="en-US" dirty="0"/>
                        <a:t>21</a:t>
                      </a:r>
                    </a:p>
                  </a:txBody>
                  <a:tcPr/>
                </a:tc>
                <a:tc>
                  <a:txBody>
                    <a:bodyPr/>
                    <a:lstStyle/>
                    <a:p>
                      <a:r>
                        <a:rPr lang="en-US" dirty="0"/>
                        <a:t>Store1;Store2</a:t>
                      </a:r>
                    </a:p>
                  </a:txBody>
                  <a:tcPr/>
                </a:tc>
                <a:tc>
                  <a:txBody>
                    <a:bodyPr/>
                    <a:lstStyle/>
                    <a:p>
                      <a:r>
                        <a:rPr lang="en-US" dirty="0"/>
                        <a:t>1;2;3;</a:t>
                      </a:r>
                    </a:p>
                  </a:txBody>
                  <a:tcPr/>
                </a:tc>
                <a:tc>
                  <a:txBody>
                    <a:bodyPr/>
                    <a:lstStyle/>
                    <a:p>
                      <a:r>
                        <a:rPr lang="en-US" dirty="0"/>
                        <a:t>25</a:t>
                      </a:r>
                    </a:p>
                  </a:txBody>
                  <a:tcPr/>
                </a:tc>
                <a:tc>
                  <a:txBody>
                    <a:bodyPr/>
                    <a:lstStyle/>
                    <a:p>
                      <a:r>
                        <a:rPr lang="en-US" dirty="0"/>
                        <a:t>0.1</a:t>
                      </a:r>
                    </a:p>
                  </a:txBody>
                  <a:tcPr/>
                </a:tc>
                <a:tc>
                  <a:txBody>
                    <a:bodyPr/>
                    <a:lstStyle/>
                    <a:p>
                      <a:r>
                        <a:rPr lang="en-US" dirty="0"/>
                        <a:t>0</a:t>
                      </a:r>
                    </a:p>
                  </a:txBody>
                  <a:tcPr/>
                </a:tc>
                <a:extLst>
                  <a:ext uri="{0D108BD9-81ED-4DB2-BD59-A6C34878D82A}">
                    <a16:rowId xmlns:a16="http://schemas.microsoft.com/office/drawing/2014/main" val="2270547703"/>
                  </a:ext>
                </a:extLst>
              </a:tr>
              <a:tr h="370840">
                <a:tc>
                  <a:txBody>
                    <a:bodyPr/>
                    <a:lstStyle/>
                    <a:p>
                      <a:r>
                        <a:rPr lang="en-US" dirty="0"/>
                        <a:t>2</a:t>
                      </a:r>
                    </a:p>
                  </a:txBody>
                  <a:tcPr/>
                </a:tc>
                <a:tc>
                  <a:txBody>
                    <a:bodyPr/>
                    <a:lstStyle/>
                    <a:p>
                      <a:r>
                        <a:rPr lang="en-US" dirty="0"/>
                        <a:t>12</a:t>
                      </a:r>
                    </a:p>
                  </a:txBody>
                  <a:tcPr/>
                </a:tc>
                <a:tc>
                  <a:txBody>
                    <a:bodyPr/>
                    <a:lstStyle/>
                    <a:p>
                      <a:r>
                        <a:rPr lang="en-US" dirty="0"/>
                        <a:t>Store1</a:t>
                      </a:r>
                    </a:p>
                  </a:txBody>
                  <a:tcPr/>
                </a:tc>
                <a:tc>
                  <a:txBody>
                    <a:bodyPr/>
                    <a:lstStyle/>
                    <a:p>
                      <a:r>
                        <a:rPr lang="en-US" dirty="0"/>
                        <a:t>3</a:t>
                      </a:r>
                    </a:p>
                  </a:txBody>
                  <a:tcPr/>
                </a:tc>
                <a:tc>
                  <a:txBody>
                    <a:bodyPr/>
                    <a:lstStyle/>
                    <a:p>
                      <a:r>
                        <a:rPr lang="en-US" dirty="0"/>
                        <a:t>23</a:t>
                      </a:r>
                    </a:p>
                  </a:txBody>
                  <a:tcPr/>
                </a:tc>
                <a:tc>
                  <a:txBody>
                    <a:bodyPr/>
                    <a:lstStyle/>
                    <a:p>
                      <a:r>
                        <a:rPr lang="en-US" dirty="0"/>
                        <a:t>0.15</a:t>
                      </a:r>
                    </a:p>
                  </a:txBody>
                  <a:tcPr/>
                </a:tc>
                <a:tc>
                  <a:txBody>
                    <a:bodyPr/>
                    <a:lstStyle/>
                    <a:p>
                      <a:r>
                        <a:rPr lang="en-US" dirty="0"/>
                        <a:t>1</a:t>
                      </a:r>
                    </a:p>
                  </a:txBody>
                  <a:tcPr/>
                </a:tc>
                <a:extLst>
                  <a:ext uri="{0D108BD9-81ED-4DB2-BD59-A6C34878D82A}">
                    <a16:rowId xmlns:a16="http://schemas.microsoft.com/office/drawing/2014/main" val="1785566966"/>
                  </a:ext>
                </a:extLst>
              </a:tr>
              <a:tr h="370840">
                <a:tc>
                  <a:txBody>
                    <a:bodyPr/>
                    <a:lstStyle/>
                    <a:p>
                      <a:r>
                        <a:rPr lang="en-US" dirty="0"/>
                        <a:t>3</a:t>
                      </a:r>
                    </a:p>
                  </a:txBody>
                  <a:tcPr/>
                </a:tc>
                <a:tc>
                  <a:txBody>
                    <a:bodyPr/>
                    <a:lstStyle/>
                    <a:p>
                      <a:r>
                        <a:rPr lang="en-US" dirty="0"/>
                        <a:t>5</a:t>
                      </a:r>
                    </a:p>
                  </a:txBody>
                  <a:tcPr/>
                </a:tc>
                <a:tc>
                  <a:txBody>
                    <a:bodyPr/>
                    <a:lstStyle/>
                    <a:p>
                      <a:r>
                        <a:rPr lang="en-US" dirty="0"/>
                        <a:t>Store3</a:t>
                      </a:r>
                    </a:p>
                  </a:txBody>
                  <a:tcPr/>
                </a:tc>
                <a:tc>
                  <a:txBody>
                    <a:bodyPr/>
                    <a:lstStyle/>
                    <a:p>
                      <a:r>
                        <a:rPr lang="en-US" dirty="0"/>
                        <a:t>2;3</a:t>
                      </a:r>
                    </a:p>
                  </a:txBody>
                  <a:tcPr/>
                </a:tc>
                <a:tc>
                  <a:txBody>
                    <a:bodyPr/>
                    <a:lstStyle/>
                    <a:p>
                      <a:r>
                        <a:rPr lang="en-US" dirty="0"/>
                        <a:t>35</a:t>
                      </a:r>
                    </a:p>
                  </a:txBody>
                  <a:tcPr/>
                </a:tc>
                <a:tc>
                  <a:txBody>
                    <a:bodyPr/>
                    <a:lstStyle/>
                    <a:p>
                      <a:r>
                        <a:rPr lang="en-US" dirty="0"/>
                        <a:t>0.1</a:t>
                      </a:r>
                    </a:p>
                  </a:txBody>
                  <a:tcPr/>
                </a:tc>
                <a:tc>
                  <a:txBody>
                    <a:bodyPr/>
                    <a:lstStyle/>
                    <a:p>
                      <a:r>
                        <a:rPr lang="en-US" dirty="0"/>
                        <a:t>2</a:t>
                      </a:r>
                    </a:p>
                  </a:txBody>
                  <a:tcPr/>
                </a:tc>
                <a:extLst>
                  <a:ext uri="{0D108BD9-81ED-4DB2-BD59-A6C34878D82A}">
                    <a16:rowId xmlns:a16="http://schemas.microsoft.com/office/drawing/2014/main" val="3734767050"/>
                  </a:ext>
                </a:extLst>
              </a:tr>
            </a:tbl>
          </a:graphicData>
        </a:graphic>
      </p:graphicFrame>
    </p:spTree>
    <p:extLst>
      <p:ext uri="{BB962C8B-B14F-4D97-AF65-F5344CB8AC3E}">
        <p14:creationId xmlns:p14="http://schemas.microsoft.com/office/powerpoint/2010/main" val="4227799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AF219D9-3D8F-5341-98D8-7E8845FE1F91}"/>
              </a:ext>
            </a:extLst>
          </p:cNvPr>
          <p:cNvPicPr>
            <a:picLocks noChangeAspect="1"/>
          </p:cNvPicPr>
          <p:nvPr/>
        </p:nvPicPr>
        <p:blipFill rotWithShape="1">
          <a:blip r:embed="rId2"/>
          <a:srcRect b="87759"/>
          <a:stretch/>
        </p:blipFill>
        <p:spPr>
          <a:xfrm>
            <a:off x="307317" y="133283"/>
            <a:ext cx="11185603" cy="519923"/>
          </a:xfrm>
          <a:prstGeom prst="rect">
            <a:avLst/>
          </a:prstGeom>
        </p:spPr>
      </p:pic>
      <p:sp>
        <p:nvSpPr>
          <p:cNvPr id="8" name="TextBox 7">
            <a:extLst>
              <a:ext uri="{FF2B5EF4-FFF2-40B4-BE49-F238E27FC236}">
                <a16:creationId xmlns:a16="http://schemas.microsoft.com/office/drawing/2014/main" id="{6AE55B67-68B8-3C40-BD16-7B4F2EF341ED}"/>
              </a:ext>
            </a:extLst>
          </p:cNvPr>
          <p:cNvSpPr txBox="1"/>
          <p:nvPr/>
        </p:nvSpPr>
        <p:spPr>
          <a:xfrm>
            <a:off x="442012" y="286668"/>
            <a:ext cx="5217383" cy="246221"/>
          </a:xfrm>
          <a:prstGeom prst="rect">
            <a:avLst/>
          </a:prstGeom>
          <a:solidFill>
            <a:srgbClr val="EDF1F5"/>
          </a:solidFill>
        </p:spPr>
        <p:txBody>
          <a:bodyPr wrap="square" lIns="0" tIns="0" rIns="0" bIns="0" rtlCol="0" anchor="ctr">
            <a:spAutoFit/>
          </a:bodyPr>
          <a:lstStyle/>
          <a:p>
            <a:r>
              <a:rPr lang="en-US" sz="1600" dirty="0">
                <a:solidFill>
                  <a:schemeClr val="tx1">
                    <a:lumMod val="95000"/>
                    <a:lumOff val="5000"/>
                  </a:schemeClr>
                </a:solidFill>
              </a:rPr>
              <a:t>Vendors Parameter Settings – Vendor1</a:t>
            </a:r>
          </a:p>
        </p:txBody>
      </p:sp>
      <p:sp>
        <p:nvSpPr>
          <p:cNvPr id="9" name="Rectangle 8">
            <a:extLst>
              <a:ext uri="{FF2B5EF4-FFF2-40B4-BE49-F238E27FC236}">
                <a16:creationId xmlns:a16="http://schemas.microsoft.com/office/drawing/2014/main" id="{7648FC40-C92E-1140-9F72-49A3A77A12B0}"/>
              </a:ext>
            </a:extLst>
          </p:cNvPr>
          <p:cNvSpPr/>
          <p:nvPr/>
        </p:nvSpPr>
        <p:spPr>
          <a:xfrm>
            <a:off x="10513548" y="299647"/>
            <a:ext cx="850024" cy="246221"/>
          </a:xfrm>
          <a:prstGeom prst="rect">
            <a:avLst/>
          </a:prstGeom>
          <a:solidFill>
            <a:srgbClr val="0072B8"/>
          </a:solidFill>
        </p:spPr>
        <p:txBody>
          <a:bodyPr wrap="square">
            <a:spAutoFit/>
          </a:bodyPr>
          <a:lstStyle/>
          <a:p>
            <a:pPr algn="ctr"/>
            <a:r>
              <a:rPr lang="en-US" sz="1000" b="1" dirty="0">
                <a:solidFill>
                  <a:schemeClr val="bg1"/>
                </a:solidFill>
              </a:rPr>
              <a:t>Save</a:t>
            </a:r>
          </a:p>
        </p:txBody>
      </p:sp>
      <p:pic>
        <p:nvPicPr>
          <p:cNvPr id="14" name="Picture 13">
            <a:extLst>
              <a:ext uri="{FF2B5EF4-FFF2-40B4-BE49-F238E27FC236}">
                <a16:creationId xmlns:a16="http://schemas.microsoft.com/office/drawing/2014/main" id="{257D9F64-6AFD-334C-8F5A-F56A6CDF7D34}"/>
              </a:ext>
            </a:extLst>
          </p:cNvPr>
          <p:cNvPicPr>
            <a:picLocks noChangeAspect="1"/>
          </p:cNvPicPr>
          <p:nvPr/>
        </p:nvPicPr>
        <p:blipFill>
          <a:blip r:embed="rId3"/>
          <a:stretch>
            <a:fillRect/>
          </a:stretch>
        </p:blipFill>
        <p:spPr>
          <a:xfrm>
            <a:off x="304801" y="653206"/>
            <a:ext cx="11185603" cy="2448583"/>
          </a:xfrm>
          <a:prstGeom prst="rect">
            <a:avLst/>
          </a:prstGeom>
        </p:spPr>
      </p:pic>
      <p:sp>
        <p:nvSpPr>
          <p:cNvPr id="15" name="Rectangle 14">
            <a:extLst>
              <a:ext uri="{FF2B5EF4-FFF2-40B4-BE49-F238E27FC236}">
                <a16:creationId xmlns:a16="http://schemas.microsoft.com/office/drawing/2014/main" id="{0815E45D-F50D-D84A-BD7F-1C4B87BD49D8}"/>
              </a:ext>
            </a:extLst>
          </p:cNvPr>
          <p:cNvSpPr/>
          <p:nvPr/>
        </p:nvSpPr>
        <p:spPr>
          <a:xfrm>
            <a:off x="469722" y="779776"/>
            <a:ext cx="10821733" cy="19673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5A262992-AAFF-D04C-958B-C8C1535C84FA}"/>
              </a:ext>
            </a:extLst>
          </p:cNvPr>
          <p:cNvGrpSpPr/>
          <p:nvPr/>
        </p:nvGrpSpPr>
        <p:grpSpPr>
          <a:xfrm>
            <a:off x="621159" y="1742892"/>
            <a:ext cx="3122005" cy="646331"/>
            <a:chOff x="1904808" y="1627797"/>
            <a:chExt cx="3122005" cy="646331"/>
          </a:xfrm>
        </p:grpSpPr>
        <p:sp>
          <p:nvSpPr>
            <p:cNvPr id="25" name="Rectangle 24">
              <a:extLst>
                <a:ext uri="{FF2B5EF4-FFF2-40B4-BE49-F238E27FC236}">
                  <a16:creationId xmlns:a16="http://schemas.microsoft.com/office/drawing/2014/main" id="{BA6041CB-3866-9946-B9E3-0EEA8A1EC72F}"/>
                </a:ext>
              </a:extLst>
            </p:cNvPr>
            <p:cNvSpPr/>
            <p:nvPr/>
          </p:nvSpPr>
          <p:spPr>
            <a:xfrm>
              <a:off x="3391976" y="1777780"/>
              <a:ext cx="1634837" cy="346364"/>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In minutes</a:t>
              </a:r>
            </a:p>
          </p:txBody>
        </p:sp>
        <p:sp>
          <p:nvSpPr>
            <p:cNvPr id="28" name="TextBox 27">
              <a:extLst>
                <a:ext uri="{FF2B5EF4-FFF2-40B4-BE49-F238E27FC236}">
                  <a16:creationId xmlns:a16="http://schemas.microsoft.com/office/drawing/2014/main" id="{34C0EEBB-2B99-ED47-8324-3124D4A1BE1E}"/>
                </a:ext>
              </a:extLst>
            </p:cNvPr>
            <p:cNvSpPr txBox="1"/>
            <p:nvPr/>
          </p:nvSpPr>
          <p:spPr>
            <a:xfrm>
              <a:off x="1904808" y="1627797"/>
              <a:ext cx="1080376" cy="646331"/>
            </a:xfrm>
            <a:prstGeom prst="rect">
              <a:avLst/>
            </a:prstGeom>
            <a:solidFill>
              <a:srgbClr val="FFFFFE"/>
            </a:solidFill>
          </p:spPr>
          <p:txBody>
            <a:bodyPr wrap="square" rtlCol="0">
              <a:spAutoFit/>
            </a:bodyPr>
            <a:lstStyle/>
            <a:p>
              <a:pPr algn="r"/>
              <a:r>
                <a:rPr lang="en-US" sz="1200" b="1" dirty="0"/>
                <a:t>Order Preparation Time</a:t>
              </a:r>
            </a:p>
          </p:txBody>
        </p:sp>
        <p:pic>
          <p:nvPicPr>
            <p:cNvPr id="29" name="Picture 28">
              <a:extLst>
                <a:ext uri="{FF2B5EF4-FFF2-40B4-BE49-F238E27FC236}">
                  <a16:creationId xmlns:a16="http://schemas.microsoft.com/office/drawing/2014/main" id="{3FADEC6D-2C0F-F54F-8EED-750386F9A7D3}"/>
                </a:ext>
              </a:extLst>
            </p:cNvPr>
            <p:cNvPicPr>
              <a:picLocks noChangeAspect="1"/>
            </p:cNvPicPr>
            <p:nvPr/>
          </p:nvPicPr>
          <p:blipFill>
            <a:blip r:embed="rId4"/>
            <a:stretch>
              <a:fillRect/>
            </a:stretch>
          </p:blipFill>
          <p:spPr>
            <a:xfrm>
              <a:off x="3004716" y="1843012"/>
              <a:ext cx="203200" cy="215900"/>
            </a:xfrm>
            <a:prstGeom prst="rect">
              <a:avLst/>
            </a:prstGeom>
          </p:spPr>
        </p:pic>
      </p:grpSp>
      <p:grpSp>
        <p:nvGrpSpPr>
          <p:cNvPr id="4" name="Group 3">
            <a:extLst>
              <a:ext uri="{FF2B5EF4-FFF2-40B4-BE49-F238E27FC236}">
                <a16:creationId xmlns:a16="http://schemas.microsoft.com/office/drawing/2014/main" id="{A7FE0F70-3E77-5D42-8170-593CA2CA7281}"/>
              </a:ext>
            </a:extLst>
          </p:cNvPr>
          <p:cNvGrpSpPr/>
          <p:nvPr/>
        </p:nvGrpSpPr>
        <p:grpSpPr>
          <a:xfrm>
            <a:off x="4145313" y="1808932"/>
            <a:ext cx="3332721" cy="461665"/>
            <a:chOff x="4145313" y="1627957"/>
            <a:chExt cx="3332721" cy="461665"/>
          </a:xfrm>
        </p:grpSpPr>
        <p:sp>
          <p:nvSpPr>
            <p:cNvPr id="26" name="Rectangle 25">
              <a:extLst>
                <a:ext uri="{FF2B5EF4-FFF2-40B4-BE49-F238E27FC236}">
                  <a16:creationId xmlns:a16="http://schemas.microsoft.com/office/drawing/2014/main" id="{FAD439B8-7991-3844-9FFB-A1C918B978D5}"/>
                </a:ext>
              </a:extLst>
            </p:cNvPr>
            <p:cNvSpPr/>
            <p:nvPr/>
          </p:nvSpPr>
          <p:spPr>
            <a:xfrm>
              <a:off x="5843197" y="1685607"/>
              <a:ext cx="1634837" cy="346364"/>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Value from 0 to 1</a:t>
              </a:r>
            </a:p>
          </p:txBody>
        </p:sp>
        <p:sp>
          <p:nvSpPr>
            <p:cNvPr id="30" name="TextBox 29">
              <a:extLst>
                <a:ext uri="{FF2B5EF4-FFF2-40B4-BE49-F238E27FC236}">
                  <a16:creationId xmlns:a16="http://schemas.microsoft.com/office/drawing/2014/main" id="{C0450188-2CD2-E642-9063-677201BDE1DC}"/>
                </a:ext>
              </a:extLst>
            </p:cNvPr>
            <p:cNvSpPr txBox="1"/>
            <p:nvPr/>
          </p:nvSpPr>
          <p:spPr>
            <a:xfrm>
              <a:off x="4145313" y="1627957"/>
              <a:ext cx="1330367" cy="461665"/>
            </a:xfrm>
            <a:prstGeom prst="rect">
              <a:avLst/>
            </a:prstGeom>
            <a:solidFill>
              <a:srgbClr val="FFFFFE"/>
            </a:solidFill>
          </p:spPr>
          <p:txBody>
            <a:bodyPr wrap="square" rtlCol="0">
              <a:spAutoFit/>
            </a:bodyPr>
            <a:lstStyle/>
            <a:p>
              <a:pPr algn="r"/>
              <a:r>
                <a:rPr lang="en-US" sz="1200" b="1" dirty="0"/>
                <a:t>Vendor Profit Ratio (VPR)</a:t>
              </a:r>
            </a:p>
          </p:txBody>
        </p:sp>
        <p:pic>
          <p:nvPicPr>
            <p:cNvPr id="31" name="Picture 30">
              <a:extLst>
                <a:ext uri="{FF2B5EF4-FFF2-40B4-BE49-F238E27FC236}">
                  <a16:creationId xmlns:a16="http://schemas.microsoft.com/office/drawing/2014/main" id="{61660535-3D3D-8741-AAAC-4F7078536815}"/>
                </a:ext>
              </a:extLst>
            </p:cNvPr>
            <p:cNvPicPr>
              <a:picLocks noChangeAspect="1"/>
            </p:cNvPicPr>
            <p:nvPr/>
          </p:nvPicPr>
          <p:blipFill>
            <a:blip r:embed="rId4"/>
            <a:stretch>
              <a:fillRect/>
            </a:stretch>
          </p:blipFill>
          <p:spPr>
            <a:xfrm>
              <a:off x="5458454" y="1750839"/>
              <a:ext cx="203200" cy="215900"/>
            </a:xfrm>
            <a:prstGeom prst="rect">
              <a:avLst/>
            </a:prstGeom>
          </p:spPr>
        </p:pic>
      </p:grpSp>
      <p:grpSp>
        <p:nvGrpSpPr>
          <p:cNvPr id="6" name="Group 5">
            <a:extLst>
              <a:ext uri="{FF2B5EF4-FFF2-40B4-BE49-F238E27FC236}">
                <a16:creationId xmlns:a16="http://schemas.microsoft.com/office/drawing/2014/main" id="{BFFDDBA9-37A4-904B-B933-27316C6E05C8}"/>
              </a:ext>
            </a:extLst>
          </p:cNvPr>
          <p:cNvGrpSpPr/>
          <p:nvPr/>
        </p:nvGrpSpPr>
        <p:grpSpPr>
          <a:xfrm>
            <a:off x="7575713" y="1872176"/>
            <a:ext cx="3149314" cy="346364"/>
            <a:chOff x="7575713" y="1691201"/>
            <a:chExt cx="3149314" cy="346364"/>
          </a:xfrm>
        </p:grpSpPr>
        <p:sp>
          <p:nvSpPr>
            <p:cNvPr id="27" name="Rectangle 26">
              <a:extLst>
                <a:ext uri="{FF2B5EF4-FFF2-40B4-BE49-F238E27FC236}">
                  <a16:creationId xmlns:a16="http://schemas.microsoft.com/office/drawing/2014/main" id="{E140895A-327C-BE4B-996F-DDFC1BB9D141}"/>
                </a:ext>
              </a:extLst>
            </p:cNvPr>
            <p:cNvSpPr/>
            <p:nvPr/>
          </p:nvSpPr>
          <p:spPr>
            <a:xfrm>
              <a:off x="9090190" y="1691201"/>
              <a:ext cx="1634837" cy="346364"/>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00D32B2B-41F8-4040-8E56-9BF0903C363C}"/>
                </a:ext>
              </a:extLst>
            </p:cNvPr>
            <p:cNvSpPr txBox="1"/>
            <p:nvPr/>
          </p:nvSpPr>
          <p:spPr>
            <a:xfrm>
              <a:off x="7575713" y="1725884"/>
              <a:ext cx="1135117" cy="276999"/>
            </a:xfrm>
            <a:prstGeom prst="rect">
              <a:avLst/>
            </a:prstGeom>
            <a:solidFill>
              <a:srgbClr val="FFFFFE"/>
            </a:solidFill>
          </p:spPr>
          <p:txBody>
            <a:bodyPr wrap="square" rtlCol="0">
              <a:spAutoFit/>
            </a:bodyPr>
            <a:lstStyle/>
            <a:p>
              <a:pPr algn="r"/>
              <a:r>
                <a:rPr lang="en-US" sz="1200" b="1" dirty="0"/>
                <a:t>Display Order</a:t>
              </a:r>
            </a:p>
          </p:txBody>
        </p:sp>
        <p:pic>
          <p:nvPicPr>
            <p:cNvPr id="33" name="Picture 32">
              <a:extLst>
                <a:ext uri="{FF2B5EF4-FFF2-40B4-BE49-F238E27FC236}">
                  <a16:creationId xmlns:a16="http://schemas.microsoft.com/office/drawing/2014/main" id="{9C4F2FF4-1DBF-BB40-844A-AD58A623CDCD}"/>
                </a:ext>
              </a:extLst>
            </p:cNvPr>
            <p:cNvPicPr>
              <a:picLocks noChangeAspect="1"/>
            </p:cNvPicPr>
            <p:nvPr/>
          </p:nvPicPr>
          <p:blipFill>
            <a:blip r:embed="rId4"/>
            <a:stretch>
              <a:fillRect/>
            </a:stretch>
          </p:blipFill>
          <p:spPr>
            <a:xfrm>
              <a:off x="8685916" y="1756433"/>
              <a:ext cx="203200" cy="215900"/>
            </a:xfrm>
            <a:prstGeom prst="rect">
              <a:avLst/>
            </a:prstGeom>
          </p:spPr>
        </p:pic>
      </p:grpSp>
      <p:grpSp>
        <p:nvGrpSpPr>
          <p:cNvPr id="5" name="Group 4">
            <a:extLst>
              <a:ext uri="{FF2B5EF4-FFF2-40B4-BE49-F238E27FC236}">
                <a16:creationId xmlns:a16="http://schemas.microsoft.com/office/drawing/2014/main" id="{C8487415-30E2-7F4F-A1A5-812125BAF8DC}"/>
              </a:ext>
            </a:extLst>
          </p:cNvPr>
          <p:cNvGrpSpPr/>
          <p:nvPr/>
        </p:nvGrpSpPr>
        <p:grpSpPr>
          <a:xfrm>
            <a:off x="638175" y="1039247"/>
            <a:ext cx="10086853" cy="346364"/>
            <a:chOff x="638175" y="1039247"/>
            <a:chExt cx="10086853" cy="346364"/>
          </a:xfrm>
        </p:grpSpPr>
        <p:sp>
          <p:nvSpPr>
            <p:cNvPr id="16" name="Rectangle 15">
              <a:extLst>
                <a:ext uri="{FF2B5EF4-FFF2-40B4-BE49-F238E27FC236}">
                  <a16:creationId xmlns:a16="http://schemas.microsoft.com/office/drawing/2014/main" id="{BA1C887D-4119-9141-BF9C-AB16684701B7}"/>
                </a:ext>
              </a:extLst>
            </p:cNvPr>
            <p:cNvSpPr/>
            <p:nvPr/>
          </p:nvSpPr>
          <p:spPr>
            <a:xfrm>
              <a:off x="2113665" y="1039247"/>
              <a:ext cx="1634837" cy="346364"/>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Store3</a:t>
              </a:r>
            </a:p>
          </p:txBody>
        </p:sp>
        <p:sp>
          <p:nvSpPr>
            <p:cNvPr id="17" name="Rectangle 16">
              <a:extLst>
                <a:ext uri="{FF2B5EF4-FFF2-40B4-BE49-F238E27FC236}">
                  <a16:creationId xmlns:a16="http://schemas.microsoft.com/office/drawing/2014/main" id="{52B2E29D-2499-274A-9CF0-BA4133E6CBEA}"/>
                </a:ext>
              </a:extLst>
            </p:cNvPr>
            <p:cNvSpPr/>
            <p:nvPr/>
          </p:nvSpPr>
          <p:spPr>
            <a:xfrm>
              <a:off x="5843197" y="1039247"/>
              <a:ext cx="1634837" cy="346364"/>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Warehouse1</a:t>
              </a:r>
            </a:p>
          </p:txBody>
        </p:sp>
        <p:sp>
          <p:nvSpPr>
            <p:cNvPr id="18" name="Rectangle 17">
              <a:extLst>
                <a:ext uri="{FF2B5EF4-FFF2-40B4-BE49-F238E27FC236}">
                  <a16:creationId xmlns:a16="http://schemas.microsoft.com/office/drawing/2014/main" id="{FB854987-5A09-054D-B057-54384BEAA2A2}"/>
                </a:ext>
              </a:extLst>
            </p:cNvPr>
            <p:cNvSpPr/>
            <p:nvPr/>
          </p:nvSpPr>
          <p:spPr>
            <a:xfrm>
              <a:off x="9090191" y="1039247"/>
              <a:ext cx="1634837" cy="346364"/>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Vendor4</a:t>
              </a:r>
            </a:p>
          </p:txBody>
        </p:sp>
        <p:sp>
          <p:nvSpPr>
            <p:cNvPr id="19" name="TextBox 18">
              <a:extLst>
                <a:ext uri="{FF2B5EF4-FFF2-40B4-BE49-F238E27FC236}">
                  <a16:creationId xmlns:a16="http://schemas.microsoft.com/office/drawing/2014/main" id="{8C81839F-34A1-4C4E-B9AF-2618294BD1C7}"/>
                </a:ext>
              </a:extLst>
            </p:cNvPr>
            <p:cNvSpPr txBox="1"/>
            <p:nvPr/>
          </p:nvSpPr>
          <p:spPr>
            <a:xfrm>
              <a:off x="638175" y="1073930"/>
              <a:ext cx="1085714" cy="276999"/>
            </a:xfrm>
            <a:prstGeom prst="rect">
              <a:avLst/>
            </a:prstGeom>
            <a:solidFill>
              <a:srgbClr val="FFFFFE"/>
            </a:solidFill>
          </p:spPr>
          <p:txBody>
            <a:bodyPr wrap="square" rtlCol="0">
              <a:spAutoFit/>
            </a:bodyPr>
            <a:lstStyle/>
            <a:p>
              <a:pPr algn="r"/>
              <a:r>
                <a:rPr lang="en-US" sz="1200" b="1" dirty="0"/>
                <a:t>Store Name</a:t>
              </a:r>
            </a:p>
          </p:txBody>
        </p:sp>
        <p:pic>
          <p:nvPicPr>
            <p:cNvPr id="20" name="Picture 19">
              <a:extLst>
                <a:ext uri="{FF2B5EF4-FFF2-40B4-BE49-F238E27FC236}">
                  <a16:creationId xmlns:a16="http://schemas.microsoft.com/office/drawing/2014/main" id="{B3A65556-E06F-1E47-AA9F-D27C856A436E}"/>
                </a:ext>
              </a:extLst>
            </p:cNvPr>
            <p:cNvPicPr>
              <a:picLocks noChangeAspect="1"/>
            </p:cNvPicPr>
            <p:nvPr/>
          </p:nvPicPr>
          <p:blipFill>
            <a:blip r:embed="rId4"/>
            <a:stretch>
              <a:fillRect/>
            </a:stretch>
          </p:blipFill>
          <p:spPr>
            <a:xfrm>
              <a:off x="1726405" y="1104479"/>
              <a:ext cx="203200" cy="215900"/>
            </a:xfrm>
            <a:prstGeom prst="rect">
              <a:avLst/>
            </a:prstGeom>
          </p:spPr>
        </p:pic>
        <p:sp>
          <p:nvSpPr>
            <p:cNvPr id="21" name="TextBox 20">
              <a:extLst>
                <a:ext uri="{FF2B5EF4-FFF2-40B4-BE49-F238E27FC236}">
                  <a16:creationId xmlns:a16="http://schemas.microsoft.com/office/drawing/2014/main" id="{BB99F5AA-F1D9-6040-8403-E02FAA623BA8}"/>
                </a:ext>
              </a:extLst>
            </p:cNvPr>
            <p:cNvSpPr txBox="1"/>
            <p:nvPr/>
          </p:nvSpPr>
          <p:spPr>
            <a:xfrm>
              <a:off x="4382411" y="1073930"/>
              <a:ext cx="1056511" cy="276999"/>
            </a:xfrm>
            <a:prstGeom prst="rect">
              <a:avLst/>
            </a:prstGeom>
            <a:solidFill>
              <a:srgbClr val="FFFFFE"/>
            </a:solidFill>
          </p:spPr>
          <p:txBody>
            <a:bodyPr wrap="square" rtlCol="0">
              <a:spAutoFit/>
            </a:bodyPr>
            <a:lstStyle/>
            <a:p>
              <a:pPr algn="r"/>
              <a:r>
                <a:rPr lang="en-US" sz="1200" b="1" dirty="0"/>
                <a:t>Warehouse</a:t>
              </a:r>
            </a:p>
          </p:txBody>
        </p:sp>
        <p:pic>
          <p:nvPicPr>
            <p:cNvPr id="22" name="Picture 21">
              <a:extLst>
                <a:ext uri="{FF2B5EF4-FFF2-40B4-BE49-F238E27FC236}">
                  <a16:creationId xmlns:a16="http://schemas.microsoft.com/office/drawing/2014/main" id="{63BF0950-6EF1-6740-8E94-A526B3E8E9D5}"/>
                </a:ext>
              </a:extLst>
            </p:cNvPr>
            <p:cNvPicPr>
              <a:picLocks noChangeAspect="1"/>
            </p:cNvPicPr>
            <p:nvPr/>
          </p:nvPicPr>
          <p:blipFill>
            <a:blip r:embed="rId4"/>
            <a:stretch>
              <a:fillRect/>
            </a:stretch>
          </p:blipFill>
          <p:spPr>
            <a:xfrm>
              <a:off x="5458454" y="1104479"/>
              <a:ext cx="203200" cy="215900"/>
            </a:xfrm>
            <a:prstGeom prst="rect">
              <a:avLst/>
            </a:prstGeom>
          </p:spPr>
        </p:pic>
        <p:sp>
          <p:nvSpPr>
            <p:cNvPr id="23" name="TextBox 22">
              <a:extLst>
                <a:ext uri="{FF2B5EF4-FFF2-40B4-BE49-F238E27FC236}">
                  <a16:creationId xmlns:a16="http://schemas.microsoft.com/office/drawing/2014/main" id="{C1BADFC2-C1DA-C34E-AA8F-4D3E800F1EFD}"/>
                </a:ext>
              </a:extLst>
            </p:cNvPr>
            <p:cNvSpPr txBox="1"/>
            <p:nvPr/>
          </p:nvSpPr>
          <p:spPr>
            <a:xfrm>
              <a:off x="7882309" y="1073930"/>
              <a:ext cx="805734" cy="276999"/>
            </a:xfrm>
            <a:prstGeom prst="rect">
              <a:avLst/>
            </a:prstGeom>
            <a:solidFill>
              <a:srgbClr val="FFFFFE"/>
            </a:solidFill>
          </p:spPr>
          <p:txBody>
            <a:bodyPr wrap="square" rtlCol="0">
              <a:spAutoFit/>
            </a:bodyPr>
            <a:lstStyle/>
            <a:p>
              <a:pPr algn="r"/>
              <a:r>
                <a:rPr lang="en-US" sz="1200" b="1" dirty="0"/>
                <a:t>Vendor</a:t>
              </a:r>
            </a:p>
          </p:txBody>
        </p:sp>
        <p:pic>
          <p:nvPicPr>
            <p:cNvPr id="24" name="Picture 23">
              <a:extLst>
                <a:ext uri="{FF2B5EF4-FFF2-40B4-BE49-F238E27FC236}">
                  <a16:creationId xmlns:a16="http://schemas.microsoft.com/office/drawing/2014/main" id="{49E78F88-94A9-5D48-A466-E95A31FF5C4D}"/>
                </a:ext>
              </a:extLst>
            </p:cNvPr>
            <p:cNvPicPr>
              <a:picLocks noChangeAspect="1"/>
            </p:cNvPicPr>
            <p:nvPr/>
          </p:nvPicPr>
          <p:blipFill>
            <a:blip r:embed="rId4"/>
            <a:stretch>
              <a:fillRect/>
            </a:stretch>
          </p:blipFill>
          <p:spPr>
            <a:xfrm>
              <a:off x="8685916" y="1104479"/>
              <a:ext cx="203200" cy="215900"/>
            </a:xfrm>
            <a:prstGeom prst="rect">
              <a:avLst/>
            </a:prstGeom>
          </p:spPr>
        </p:pic>
        <p:sp>
          <p:nvSpPr>
            <p:cNvPr id="3" name="Triangle 2">
              <a:extLst>
                <a:ext uri="{FF2B5EF4-FFF2-40B4-BE49-F238E27FC236}">
                  <a16:creationId xmlns:a16="http://schemas.microsoft.com/office/drawing/2014/main" id="{F36B55A4-9375-3D4A-A332-C51A9D5AA570}"/>
                </a:ext>
              </a:extLst>
            </p:cNvPr>
            <p:cNvSpPr/>
            <p:nvPr/>
          </p:nvSpPr>
          <p:spPr>
            <a:xfrm rot="10800000">
              <a:off x="3373501" y="1128931"/>
              <a:ext cx="285660" cy="1524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riangle 33">
              <a:extLst>
                <a:ext uri="{FF2B5EF4-FFF2-40B4-BE49-F238E27FC236}">
                  <a16:creationId xmlns:a16="http://schemas.microsoft.com/office/drawing/2014/main" id="{76D194AF-D735-C14F-8EFE-7939EE060228}"/>
                </a:ext>
              </a:extLst>
            </p:cNvPr>
            <p:cNvSpPr/>
            <p:nvPr/>
          </p:nvSpPr>
          <p:spPr>
            <a:xfrm rot="10800000">
              <a:off x="7091346" y="1128931"/>
              <a:ext cx="285660" cy="1524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riangle 34">
              <a:extLst>
                <a:ext uri="{FF2B5EF4-FFF2-40B4-BE49-F238E27FC236}">
                  <a16:creationId xmlns:a16="http://schemas.microsoft.com/office/drawing/2014/main" id="{5EBDE0E1-9222-9643-B631-DA4D08C9A012}"/>
                </a:ext>
              </a:extLst>
            </p:cNvPr>
            <p:cNvSpPr/>
            <p:nvPr/>
          </p:nvSpPr>
          <p:spPr>
            <a:xfrm rot="10800000">
              <a:off x="10300200" y="1128931"/>
              <a:ext cx="285660" cy="15240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41420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A0136-C566-BF49-90A5-E598CC9A0746}"/>
              </a:ext>
            </a:extLst>
          </p:cNvPr>
          <p:cNvSpPr>
            <a:spLocks noGrp="1"/>
          </p:cNvSpPr>
          <p:nvPr>
            <p:ph type="title"/>
          </p:nvPr>
        </p:nvSpPr>
        <p:spPr>
          <a:xfrm>
            <a:off x="692426" y="2551734"/>
            <a:ext cx="10515600" cy="1325563"/>
          </a:xfrm>
        </p:spPr>
        <p:txBody>
          <a:bodyPr/>
          <a:lstStyle/>
          <a:p>
            <a:pPr algn="ctr"/>
            <a:r>
              <a:rPr lang="en-US" dirty="0"/>
              <a:t>EARNING SETTINGS</a:t>
            </a:r>
          </a:p>
        </p:txBody>
      </p:sp>
    </p:spTree>
    <p:extLst>
      <p:ext uri="{BB962C8B-B14F-4D97-AF65-F5344CB8AC3E}">
        <p14:creationId xmlns:p14="http://schemas.microsoft.com/office/powerpoint/2010/main" val="3171731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8" name="Table 47">
            <a:extLst>
              <a:ext uri="{FF2B5EF4-FFF2-40B4-BE49-F238E27FC236}">
                <a16:creationId xmlns:a16="http://schemas.microsoft.com/office/drawing/2014/main" id="{C481ED38-67D5-3F41-A2EC-08AC5D4DEFC5}"/>
              </a:ext>
            </a:extLst>
          </p:cNvPr>
          <p:cNvGraphicFramePr>
            <a:graphicFrameLocks noGrp="1"/>
          </p:cNvGraphicFramePr>
          <p:nvPr>
            <p:extLst>
              <p:ext uri="{D42A27DB-BD31-4B8C-83A1-F6EECF244321}">
                <p14:modId xmlns:p14="http://schemas.microsoft.com/office/powerpoint/2010/main" val="3519587049"/>
              </p:ext>
            </p:extLst>
          </p:nvPr>
        </p:nvGraphicFramePr>
        <p:xfrm>
          <a:off x="304801" y="5265843"/>
          <a:ext cx="11653374" cy="1417452"/>
        </p:xfrm>
        <a:graphic>
          <a:graphicData uri="http://schemas.openxmlformats.org/drawingml/2006/table">
            <a:tbl>
              <a:tblPr firstRow="1" bandRow="1">
                <a:tableStyleId>{5C22544A-7EE6-4342-B048-85BDC9FD1C3A}</a:tableStyleId>
              </a:tblPr>
              <a:tblGrid>
                <a:gridCol w="471654">
                  <a:extLst>
                    <a:ext uri="{9D8B030D-6E8A-4147-A177-3AD203B41FA5}">
                      <a16:colId xmlns:a16="http://schemas.microsoft.com/office/drawing/2014/main" val="2515006127"/>
                    </a:ext>
                  </a:extLst>
                </a:gridCol>
                <a:gridCol w="768566">
                  <a:extLst>
                    <a:ext uri="{9D8B030D-6E8A-4147-A177-3AD203B41FA5}">
                      <a16:colId xmlns:a16="http://schemas.microsoft.com/office/drawing/2014/main" val="2666360729"/>
                    </a:ext>
                  </a:extLst>
                </a:gridCol>
                <a:gridCol w="1355834">
                  <a:extLst>
                    <a:ext uri="{9D8B030D-6E8A-4147-A177-3AD203B41FA5}">
                      <a16:colId xmlns:a16="http://schemas.microsoft.com/office/drawing/2014/main" val="317829195"/>
                    </a:ext>
                  </a:extLst>
                </a:gridCol>
                <a:gridCol w="1219200">
                  <a:extLst>
                    <a:ext uri="{9D8B030D-6E8A-4147-A177-3AD203B41FA5}">
                      <a16:colId xmlns:a16="http://schemas.microsoft.com/office/drawing/2014/main" val="1125073338"/>
                    </a:ext>
                  </a:extLst>
                </a:gridCol>
                <a:gridCol w="1324304">
                  <a:extLst>
                    <a:ext uri="{9D8B030D-6E8A-4147-A177-3AD203B41FA5}">
                      <a16:colId xmlns:a16="http://schemas.microsoft.com/office/drawing/2014/main" val="2082598630"/>
                    </a:ext>
                  </a:extLst>
                </a:gridCol>
                <a:gridCol w="1408386">
                  <a:extLst>
                    <a:ext uri="{9D8B030D-6E8A-4147-A177-3AD203B41FA5}">
                      <a16:colId xmlns:a16="http://schemas.microsoft.com/office/drawing/2014/main" val="1921274666"/>
                    </a:ext>
                  </a:extLst>
                </a:gridCol>
                <a:gridCol w="1227637">
                  <a:extLst>
                    <a:ext uri="{9D8B030D-6E8A-4147-A177-3AD203B41FA5}">
                      <a16:colId xmlns:a16="http://schemas.microsoft.com/office/drawing/2014/main" val="2968865211"/>
                    </a:ext>
                  </a:extLst>
                </a:gridCol>
                <a:gridCol w="1379313">
                  <a:extLst>
                    <a:ext uri="{9D8B030D-6E8A-4147-A177-3AD203B41FA5}">
                      <a16:colId xmlns:a16="http://schemas.microsoft.com/office/drawing/2014/main" val="2110938336"/>
                    </a:ext>
                  </a:extLst>
                </a:gridCol>
                <a:gridCol w="1249240">
                  <a:extLst>
                    <a:ext uri="{9D8B030D-6E8A-4147-A177-3AD203B41FA5}">
                      <a16:colId xmlns:a16="http://schemas.microsoft.com/office/drawing/2014/main" val="1781053185"/>
                    </a:ext>
                  </a:extLst>
                </a:gridCol>
                <a:gridCol w="1249240">
                  <a:extLst>
                    <a:ext uri="{9D8B030D-6E8A-4147-A177-3AD203B41FA5}">
                      <a16:colId xmlns:a16="http://schemas.microsoft.com/office/drawing/2014/main" val="3930039200"/>
                    </a:ext>
                  </a:extLst>
                </a:gridCol>
              </a:tblGrid>
              <a:tr h="449646">
                <a:tc>
                  <a:txBody>
                    <a:bodyPr/>
                    <a:lstStyle/>
                    <a:p>
                      <a:r>
                        <a:rPr lang="en-US" sz="1400" dirty="0"/>
                        <a:t>Id</a:t>
                      </a:r>
                    </a:p>
                  </a:txBody>
                  <a:tcPr/>
                </a:tc>
                <a:tc>
                  <a:txBody>
                    <a:bodyPr/>
                    <a:lstStyle/>
                    <a:p>
                      <a:r>
                        <a:rPr lang="en-US" sz="1400" dirty="0"/>
                        <a:t>OrderId</a:t>
                      </a:r>
                    </a:p>
                  </a:txBody>
                  <a:tcPr/>
                </a:tc>
                <a:tc>
                  <a:txBody>
                    <a:bodyPr/>
                    <a:lstStyle/>
                    <a:p>
                      <a:r>
                        <a:rPr lang="en-US" sz="1400" dirty="0" err="1"/>
                        <a:t>CheckoutAttributesAmount</a:t>
                      </a:r>
                      <a:endParaRPr lang="en-US" sz="1400" dirty="0"/>
                    </a:p>
                  </a:txBody>
                  <a:tcPr/>
                </a:tc>
                <a:tc>
                  <a:txBody>
                    <a:bodyPr/>
                    <a:lstStyle/>
                    <a:p>
                      <a:r>
                        <a:rPr lang="en-US" sz="1400" dirty="0" err="1"/>
                        <a:t>VendorProfitRatioEffect</a:t>
                      </a:r>
                      <a:endParaRPr lang="en-US" sz="1400" dirty="0"/>
                    </a:p>
                  </a:txBody>
                  <a:tcPr/>
                </a:tc>
                <a:tc>
                  <a:txBody>
                    <a:bodyPr/>
                    <a:lstStyle/>
                    <a:p>
                      <a:r>
                        <a:rPr lang="en-US" sz="1400" dirty="0" err="1"/>
                        <a:t>TotalDriverEarnings</a:t>
                      </a:r>
                      <a:endParaRPr lang="en-US" sz="1400" dirty="0"/>
                    </a:p>
                  </a:txBody>
                  <a:tcPr/>
                </a:tc>
                <a:tc>
                  <a:txBody>
                    <a:bodyPr/>
                    <a:lstStyle/>
                    <a:p>
                      <a:r>
                        <a:rPr lang="en-US" sz="1400" dirty="0" err="1"/>
                        <a:t>CompanyMargin</a:t>
                      </a:r>
                      <a:endParaRPr lang="en-US" sz="1400" dirty="0"/>
                    </a:p>
                  </a:txBody>
                  <a:tcPr/>
                </a:tc>
                <a:tc>
                  <a:txBody>
                    <a:bodyPr/>
                    <a:lstStyle/>
                    <a:p>
                      <a:r>
                        <a:rPr lang="en-US" sz="1400" dirty="0"/>
                        <a:t>TotalEarnings</a:t>
                      </a:r>
                    </a:p>
                  </a:txBody>
                  <a:tcPr/>
                </a:tc>
                <a:tc>
                  <a:txBody>
                    <a:bodyPr/>
                    <a:lstStyle/>
                    <a:p>
                      <a:r>
                        <a:rPr lang="en-US" sz="1400" dirty="0" err="1"/>
                        <a:t>NumberOfVendors</a:t>
                      </a:r>
                      <a:endParaRPr lang="en-US" sz="1400" dirty="0"/>
                    </a:p>
                  </a:txBody>
                  <a:tcPr/>
                </a:tc>
                <a:tc>
                  <a:txBody>
                    <a:bodyPr/>
                    <a:lstStyle/>
                    <a:p>
                      <a:r>
                        <a:rPr lang="en-US" sz="1400" dirty="0"/>
                        <a:t>NumberOfWarehouses</a:t>
                      </a:r>
                    </a:p>
                  </a:txBody>
                  <a:tcPr/>
                </a:tc>
                <a:tc>
                  <a:txBody>
                    <a:bodyPr/>
                    <a:lstStyle/>
                    <a:p>
                      <a:r>
                        <a:rPr lang="en-US" sz="1400" dirty="0" err="1"/>
                        <a:t>NumberOfItems</a:t>
                      </a:r>
                      <a:endParaRPr lang="en-US" sz="1400" dirty="0"/>
                    </a:p>
                  </a:txBody>
                  <a:tcPr/>
                </a:tc>
                <a:extLst>
                  <a:ext uri="{0D108BD9-81ED-4DB2-BD59-A6C34878D82A}">
                    <a16:rowId xmlns:a16="http://schemas.microsoft.com/office/drawing/2014/main" val="2774352097"/>
                  </a:ext>
                </a:extLst>
              </a:tr>
              <a:tr h="449646">
                <a:tc>
                  <a:txBody>
                    <a:bodyPr/>
                    <a:lstStyle/>
                    <a:p>
                      <a:r>
                        <a:rPr lang="en-US" sz="1400" dirty="0"/>
                        <a:t>1</a:t>
                      </a:r>
                    </a:p>
                  </a:txBody>
                  <a:tcPr/>
                </a:tc>
                <a:tc>
                  <a:txBody>
                    <a:bodyPr/>
                    <a:lstStyle/>
                    <a:p>
                      <a:r>
                        <a:rPr lang="en-US" sz="1400" dirty="0"/>
                        <a:t>23</a:t>
                      </a:r>
                    </a:p>
                  </a:txBody>
                  <a:tcPr/>
                </a:tc>
                <a:tc>
                  <a:txBody>
                    <a:bodyPr/>
                    <a:lstStyle/>
                    <a:p>
                      <a:r>
                        <a:rPr lang="en-US" sz="1400" dirty="0"/>
                        <a:t>2</a:t>
                      </a:r>
                    </a:p>
                  </a:txBody>
                  <a:tcPr/>
                </a:tc>
                <a:tc>
                  <a:txBody>
                    <a:bodyPr/>
                    <a:lstStyle/>
                    <a:p>
                      <a:r>
                        <a:rPr lang="en-US" sz="1400" dirty="0"/>
                        <a:t>5.499</a:t>
                      </a:r>
                    </a:p>
                  </a:txBody>
                  <a:tcPr/>
                </a:tc>
                <a:tc>
                  <a:txBody>
                    <a:bodyPr/>
                    <a:lstStyle/>
                    <a:p>
                      <a:r>
                        <a:rPr lang="en-US" sz="1400" dirty="0"/>
                        <a:t>7</a:t>
                      </a:r>
                    </a:p>
                  </a:txBody>
                  <a:tcPr/>
                </a:tc>
                <a:tc>
                  <a:txBody>
                    <a:bodyPr/>
                    <a:lstStyle/>
                    <a:p>
                      <a:r>
                        <a:rPr lang="en-US" sz="1400" dirty="0"/>
                        <a:t>11.499</a:t>
                      </a:r>
                    </a:p>
                  </a:txBody>
                  <a:tcPr/>
                </a:tc>
                <a:tc>
                  <a:txBody>
                    <a:bodyPr/>
                    <a:lstStyle/>
                    <a:p>
                      <a:r>
                        <a:rPr lang="en-US" sz="1400" dirty="0"/>
                        <a:t>18.499</a:t>
                      </a:r>
                    </a:p>
                  </a:txBody>
                  <a:tcPr/>
                </a:tc>
                <a:tc>
                  <a:txBody>
                    <a:bodyPr/>
                    <a:lstStyle/>
                    <a:p>
                      <a:r>
                        <a:rPr lang="en-US" sz="1400" dirty="0"/>
                        <a:t>2</a:t>
                      </a:r>
                    </a:p>
                  </a:txBody>
                  <a:tcPr/>
                </a:tc>
                <a:tc>
                  <a:txBody>
                    <a:bodyPr/>
                    <a:lstStyle/>
                    <a:p>
                      <a:r>
                        <a:rPr lang="en-US" sz="1400" dirty="0"/>
                        <a:t>3</a:t>
                      </a:r>
                    </a:p>
                  </a:txBody>
                  <a:tcPr/>
                </a:tc>
                <a:tc>
                  <a:txBody>
                    <a:bodyPr/>
                    <a:lstStyle/>
                    <a:p>
                      <a:r>
                        <a:rPr lang="en-US" sz="1400" dirty="0"/>
                        <a:t>10</a:t>
                      </a:r>
                    </a:p>
                  </a:txBody>
                  <a:tcPr/>
                </a:tc>
                <a:extLst>
                  <a:ext uri="{0D108BD9-81ED-4DB2-BD59-A6C34878D82A}">
                    <a16:rowId xmlns:a16="http://schemas.microsoft.com/office/drawing/2014/main" val="2270547703"/>
                  </a:ext>
                </a:extLst>
              </a:tr>
              <a:tr h="449646">
                <a:tc>
                  <a:txBody>
                    <a:bodyPr/>
                    <a:lstStyle/>
                    <a:p>
                      <a:r>
                        <a:rPr lang="en-US" sz="1400" dirty="0"/>
                        <a:t>2</a:t>
                      </a:r>
                    </a:p>
                  </a:txBody>
                  <a:tcPr/>
                </a:tc>
                <a:tc>
                  <a:txBody>
                    <a:bodyPr/>
                    <a:lstStyle/>
                    <a:p>
                      <a:r>
                        <a:rPr lang="en-US" sz="1400" dirty="0"/>
                        <a:t>43</a:t>
                      </a:r>
                    </a:p>
                  </a:txBody>
                  <a:tcPr/>
                </a:tc>
                <a:tc>
                  <a:txBody>
                    <a:bodyPr/>
                    <a:lstStyle/>
                    <a:p>
                      <a:r>
                        <a:rPr lang="en-US" sz="1400" dirty="0"/>
                        <a:t>7</a:t>
                      </a:r>
                    </a:p>
                  </a:txBody>
                  <a:tcPr/>
                </a:tc>
                <a:tc>
                  <a:txBody>
                    <a:bodyPr/>
                    <a:lstStyle/>
                    <a:p>
                      <a:r>
                        <a:rPr lang="en-US" sz="1400" dirty="0"/>
                        <a:t>5.1435</a:t>
                      </a:r>
                    </a:p>
                  </a:txBody>
                  <a:tcPr/>
                </a:tc>
                <a:tc>
                  <a:txBody>
                    <a:bodyPr/>
                    <a:lstStyle/>
                    <a:p>
                      <a:r>
                        <a:rPr lang="en-US" sz="1400" dirty="0"/>
                        <a:t>9</a:t>
                      </a:r>
                    </a:p>
                  </a:txBody>
                  <a:tcPr/>
                </a:tc>
                <a:tc>
                  <a:txBody>
                    <a:bodyPr/>
                    <a:lstStyle/>
                    <a:p>
                      <a:r>
                        <a:rPr lang="en-US" sz="1400" dirty="0"/>
                        <a:t>6</a:t>
                      </a:r>
                    </a:p>
                  </a:txBody>
                  <a:tcPr/>
                </a:tc>
                <a:tc>
                  <a:txBody>
                    <a:bodyPr/>
                    <a:lstStyle/>
                    <a:p>
                      <a:r>
                        <a:rPr lang="en-US" sz="1400" dirty="0"/>
                        <a:t>15</a:t>
                      </a:r>
                    </a:p>
                  </a:txBody>
                  <a:tcPr/>
                </a:tc>
                <a:tc>
                  <a:txBody>
                    <a:bodyPr/>
                    <a:lstStyle/>
                    <a:p>
                      <a:r>
                        <a:rPr lang="en-US" sz="1400" dirty="0"/>
                        <a:t>1</a:t>
                      </a:r>
                    </a:p>
                  </a:txBody>
                  <a:tcPr/>
                </a:tc>
                <a:tc>
                  <a:txBody>
                    <a:bodyPr/>
                    <a:lstStyle/>
                    <a:p>
                      <a:r>
                        <a:rPr lang="en-US" sz="1400" dirty="0"/>
                        <a:t>1</a:t>
                      </a:r>
                    </a:p>
                  </a:txBody>
                  <a:tcPr/>
                </a:tc>
                <a:tc>
                  <a:txBody>
                    <a:bodyPr/>
                    <a:lstStyle/>
                    <a:p>
                      <a:r>
                        <a:rPr lang="en-US" sz="1400" dirty="0"/>
                        <a:t>4</a:t>
                      </a:r>
                    </a:p>
                  </a:txBody>
                  <a:tcPr/>
                </a:tc>
                <a:extLst>
                  <a:ext uri="{0D108BD9-81ED-4DB2-BD59-A6C34878D82A}">
                    <a16:rowId xmlns:a16="http://schemas.microsoft.com/office/drawing/2014/main" val="1785566966"/>
                  </a:ext>
                </a:extLst>
              </a:tr>
            </a:tbl>
          </a:graphicData>
        </a:graphic>
      </p:graphicFrame>
      <p:grpSp>
        <p:nvGrpSpPr>
          <p:cNvPr id="49" name="Group 48">
            <a:extLst>
              <a:ext uri="{FF2B5EF4-FFF2-40B4-BE49-F238E27FC236}">
                <a16:creationId xmlns:a16="http://schemas.microsoft.com/office/drawing/2014/main" id="{32721974-2C0E-3145-A1B9-21F02D35B340}"/>
              </a:ext>
            </a:extLst>
          </p:cNvPr>
          <p:cNvGrpSpPr/>
          <p:nvPr/>
        </p:nvGrpSpPr>
        <p:grpSpPr>
          <a:xfrm>
            <a:off x="513557" y="205854"/>
            <a:ext cx="11188119" cy="4959640"/>
            <a:chOff x="1003881" y="205854"/>
            <a:chExt cx="11188119" cy="4959640"/>
          </a:xfrm>
        </p:grpSpPr>
        <p:grpSp>
          <p:nvGrpSpPr>
            <p:cNvPr id="8" name="Group 7">
              <a:extLst>
                <a:ext uri="{FF2B5EF4-FFF2-40B4-BE49-F238E27FC236}">
                  <a16:creationId xmlns:a16="http://schemas.microsoft.com/office/drawing/2014/main" id="{33B9F9F3-11DD-2A42-BA09-6D4B95937BFF}"/>
                </a:ext>
              </a:extLst>
            </p:cNvPr>
            <p:cNvGrpSpPr/>
            <p:nvPr/>
          </p:nvGrpSpPr>
          <p:grpSpPr>
            <a:xfrm>
              <a:off x="1006397" y="205854"/>
              <a:ext cx="11185603" cy="2511057"/>
              <a:chOff x="1006397" y="205854"/>
              <a:chExt cx="11185603" cy="2511057"/>
            </a:xfrm>
          </p:grpSpPr>
          <p:pic>
            <p:nvPicPr>
              <p:cNvPr id="2" name="Picture 1">
                <a:extLst>
                  <a:ext uri="{FF2B5EF4-FFF2-40B4-BE49-F238E27FC236}">
                    <a16:creationId xmlns:a16="http://schemas.microsoft.com/office/drawing/2014/main" id="{13E18FBE-3D17-2446-83C1-8471FC7721F5}"/>
                  </a:ext>
                </a:extLst>
              </p:cNvPr>
              <p:cNvPicPr>
                <a:picLocks noChangeAspect="1"/>
              </p:cNvPicPr>
              <p:nvPr/>
            </p:nvPicPr>
            <p:blipFill>
              <a:blip r:embed="rId2"/>
              <a:stretch>
                <a:fillRect/>
              </a:stretch>
            </p:blipFill>
            <p:spPr>
              <a:xfrm>
                <a:off x="10359259" y="231655"/>
                <a:ext cx="1752600" cy="571500"/>
              </a:xfrm>
              <a:prstGeom prst="rect">
                <a:avLst/>
              </a:prstGeom>
            </p:spPr>
          </p:pic>
          <p:sp>
            <p:nvSpPr>
              <p:cNvPr id="42" name="TextBox 41">
                <a:extLst>
                  <a:ext uri="{FF2B5EF4-FFF2-40B4-BE49-F238E27FC236}">
                    <a16:creationId xmlns:a16="http://schemas.microsoft.com/office/drawing/2014/main" id="{C7CAFF67-7C40-834D-A53D-D97B7AB1BA55}"/>
                  </a:ext>
                </a:extLst>
              </p:cNvPr>
              <p:cNvSpPr txBox="1"/>
              <p:nvPr/>
            </p:nvSpPr>
            <p:spPr>
              <a:xfrm>
                <a:off x="1105784" y="1897050"/>
                <a:ext cx="824143" cy="102616"/>
              </a:xfrm>
              <a:prstGeom prst="rect">
                <a:avLst/>
              </a:prstGeom>
              <a:solidFill>
                <a:srgbClr val="FFC000"/>
              </a:solidFill>
            </p:spPr>
            <p:txBody>
              <a:bodyPr wrap="square" lIns="0" tIns="0" rIns="0" bIns="0" rtlCol="0" anchor="t">
                <a:spAutoFit/>
              </a:bodyPr>
              <a:lstStyle/>
              <a:p>
                <a:r>
                  <a:rPr lang="en-US" sz="761" dirty="0">
                    <a:solidFill>
                      <a:srgbClr val="FFFFFF"/>
                    </a:solidFill>
                  </a:rPr>
                  <a:t>Vendors Details</a:t>
                </a:r>
              </a:p>
            </p:txBody>
          </p:sp>
          <p:pic>
            <p:nvPicPr>
              <p:cNvPr id="43" name="Picture 42">
                <a:extLst>
                  <a:ext uri="{FF2B5EF4-FFF2-40B4-BE49-F238E27FC236}">
                    <a16:creationId xmlns:a16="http://schemas.microsoft.com/office/drawing/2014/main" id="{3866B113-DE81-D645-AB6F-310AD8979C4C}"/>
                  </a:ext>
                </a:extLst>
              </p:cNvPr>
              <p:cNvPicPr>
                <a:picLocks noChangeAspect="1"/>
              </p:cNvPicPr>
              <p:nvPr/>
            </p:nvPicPr>
            <p:blipFill rotWithShape="1">
              <a:blip r:embed="rId3"/>
              <a:srcRect b="40879"/>
              <a:stretch/>
            </p:blipFill>
            <p:spPr>
              <a:xfrm>
                <a:off x="1006397" y="205854"/>
                <a:ext cx="11185603" cy="2511057"/>
              </a:xfrm>
              <a:prstGeom prst="rect">
                <a:avLst/>
              </a:prstGeom>
            </p:spPr>
          </p:pic>
          <p:sp>
            <p:nvSpPr>
              <p:cNvPr id="44" name="TextBox 43">
                <a:extLst>
                  <a:ext uri="{FF2B5EF4-FFF2-40B4-BE49-F238E27FC236}">
                    <a16:creationId xmlns:a16="http://schemas.microsoft.com/office/drawing/2014/main" id="{242F34FB-4172-D846-842E-481E2208D039}"/>
                  </a:ext>
                </a:extLst>
              </p:cNvPr>
              <p:cNvSpPr txBox="1"/>
              <p:nvPr/>
            </p:nvSpPr>
            <p:spPr>
              <a:xfrm>
                <a:off x="1141092" y="359239"/>
                <a:ext cx="3030645" cy="246221"/>
              </a:xfrm>
              <a:prstGeom prst="rect">
                <a:avLst/>
              </a:prstGeom>
              <a:solidFill>
                <a:srgbClr val="EDF1F5"/>
              </a:solidFill>
            </p:spPr>
            <p:txBody>
              <a:bodyPr wrap="square" lIns="0" tIns="0" rIns="0" bIns="0" rtlCol="0" anchor="ctr">
                <a:spAutoFit/>
              </a:bodyPr>
              <a:lstStyle/>
              <a:p>
                <a:r>
                  <a:rPr lang="en-US" sz="1600" dirty="0">
                    <a:solidFill>
                      <a:schemeClr val="tx1">
                        <a:lumMod val="95000"/>
                        <a:lumOff val="5000"/>
                      </a:schemeClr>
                    </a:solidFill>
                  </a:rPr>
                  <a:t>Earnings Settings</a:t>
                </a:r>
              </a:p>
            </p:txBody>
          </p:sp>
          <p:grpSp>
            <p:nvGrpSpPr>
              <p:cNvPr id="45" name="Group 44">
                <a:extLst>
                  <a:ext uri="{FF2B5EF4-FFF2-40B4-BE49-F238E27FC236}">
                    <a16:creationId xmlns:a16="http://schemas.microsoft.com/office/drawing/2014/main" id="{D82D7953-7CAF-DF48-86E1-DDB71EFB5A8D}"/>
                  </a:ext>
                </a:extLst>
              </p:cNvPr>
              <p:cNvGrpSpPr/>
              <p:nvPr/>
            </p:nvGrpSpPr>
            <p:grpSpPr>
              <a:xfrm>
                <a:off x="1308689" y="1344483"/>
                <a:ext cx="1347063" cy="634324"/>
                <a:chOff x="963825" y="693340"/>
                <a:chExt cx="1468262" cy="723752"/>
              </a:xfrm>
            </p:grpSpPr>
            <p:sp>
              <p:nvSpPr>
                <p:cNvPr id="46" name="TextBox 45">
                  <a:extLst>
                    <a:ext uri="{FF2B5EF4-FFF2-40B4-BE49-F238E27FC236}">
                      <a16:creationId xmlns:a16="http://schemas.microsoft.com/office/drawing/2014/main" id="{F8BCEE07-D003-7C4A-832D-706CA5CBFCB8}"/>
                    </a:ext>
                  </a:extLst>
                </p:cNvPr>
                <p:cNvSpPr txBox="1"/>
                <p:nvPr/>
              </p:nvSpPr>
              <p:spPr>
                <a:xfrm>
                  <a:off x="1211797" y="1101041"/>
                  <a:ext cx="1185078" cy="316051"/>
                </a:xfrm>
                <a:prstGeom prst="rect">
                  <a:avLst/>
                </a:prstGeom>
                <a:solidFill>
                  <a:srgbClr val="FFFFFE"/>
                </a:solidFill>
              </p:spPr>
              <p:txBody>
                <a:bodyPr wrap="square" rtlCol="0">
                  <a:spAutoFit/>
                </a:bodyPr>
                <a:lstStyle/>
                <a:p>
                  <a:pPr algn="r"/>
                  <a:r>
                    <a:rPr lang="en-US" sz="1200" b="1" dirty="0"/>
                    <a:t>Vendor Name</a:t>
                  </a:r>
                </a:p>
              </p:txBody>
            </p:sp>
            <p:sp>
              <p:nvSpPr>
                <p:cNvPr id="47" name="TextBox 46">
                  <a:extLst>
                    <a:ext uri="{FF2B5EF4-FFF2-40B4-BE49-F238E27FC236}">
                      <a16:creationId xmlns:a16="http://schemas.microsoft.com/office/drawing/2014/main" id="{F4C038BB-F520-3649-A126-7C2B32B7297E}"/>
                    </a:ext>
                  </a:extLst>
                </p:cNvPr>
                <p:cNvSpPr txBox="1"/>
                <p:nvPr/>
              </p:nvSpPr>
              <p:spPr>
                <a:xfrm>
                  <a:off x="963825" y="693340"/>
                  <a:ext cx="1468262" cy="316050"/>
                </a:xfrm>
                <a:prstGeom prst="rect">
                  <a:avLst/>
                </a:prstGeom>
                <a:solidFill>
                  <a:srgbClr val="FFFFFE"/>
                </a:solidFill>
              </p:spPr>
              <p:txBody>
                <a:bodyPr wrap="square" rtlCol="0">
                  <a:spAutoFit/>
                </a:bodyPr>
                <a:lstStyle/>
                <a:p>
                  <a:pPr algn="r"/>
                  <a:r>
                    <a:rPr lang="en-US" sz="1200" b="1" dirty="0"/>
                    <a:t>Customer name</a:t>
                  </a:r>
                </a:p>
              </p:txBody>
            </p:sp>
          </p:grpSp>
          <p:pic>
            <p:nvPicPr>
              <p:cNvPr id="52" name="Picture 51">
                <a:extLst>
                  <a:ext uri="{FF2B5EF4-FFF2-40B4-BE49-F238E27FC236}">
                    <a16:creationId xmlns:a16="http://schemas.microsoft.com/office/drawing/2014/main" id="{E2D24C90-3CE7-A34E-887A-0CD79A4DACE4}"/>
                  </a:ext>
                </a:extLst>
              </p:cNvPr>
              <p:cNvPicPr>
                <a:picLocks noChangeAspect="1"/>
              </p:cNvPicPr>
              <p:nvPr/>
            </p:nvPicPr>
            <p:blipFill>
              <a:blip r:embed="rId4"/>
              <a:stretch>
                <a:fillRect/>
              </a:stretch>
            </p:blipFill>
            <p:spPr>
              <a:xfrm>
                <a:off x="8548084" y="1332684"/>
                <a:ext cx="3271142" cy="431800"/>
              </a:xfrm>
              <a:prstGeom prst="rect">
                <a:avLst/>
              </a:prstGeom>
            </p:spPr>
          </p:pic>
          <p:sp>
            <p:nvSpPr>
              <p:cNvPr id="53" name="TextBox 52">
                <a:extLst>
                  <a:ext uri="{FF2B5EF4-FFF2-40B4-BE49-F238E27FC236}">
                    <a16:creationId xmlns:a16="http://schemas.microsoft.com/office/drawing/2014/main" id="{73C13DBA-A51A-744B-AC1B-7D793DF2B38D}"/>
                  </a:ext>
                </a:extLst>
              </p:cNvPr>
              <p:cNvSpPr txBox="1"/>
              <p:nvPr/>
            </p:nvSpPr>
            <p:spPr>
              <a:xfrm>
                <a:off x="7131013" y="1821206"/>
                <a:ext cx="1331625" cy="276999"/>
              </a:xfrm>
              <a:prstGeom prst="rect">
                <a:avLst/>
              </a:prstGeom>
              <a:solidFill>
                <a:srgbClr val="FFFFFE"/>
              </a:solidFill>
            </p:spPr>
            <p:txBody>
              <a:bodyPr wrap="square" rtlCol="0">
                <a:spAutoFit/>
              </a:bodyPr>
              <a:lstStyle/>
              <a:p>
                <a:pPr algn="r"/>
                <a:r>
                  <a:rPr lang="en-US" sz="1200" b="1" dirty="0"/>
                  <a:t>Warehouse Name</a:t>
                </a:r>
              </a:p>
            </p:txBody>
          </p:sp>
          <p:sp>
            <p:nvSpPr>
              <p:cNvPr id="54" name="TextBox 53">
                <a:extLst>
                  <a:ext uri="{FF2B5EF4-FFF2-40B4-BE49-F238E27FC236}">
                    <a16:creationId xmlns:a16="http://schemas.microsoft.com/office/drawing/2014/main" id="{A9B84BB5-88DE-D24D-9C4E-5273071B30C5}"/>
                  </a:ext>
                </a:extLst>
              </p:cNvPr>
              <p:cNvSpPr txBox="1"/>
              <p:nvPr/>
            </p:nvSpPr>
            <p:spPr>
              <a:xfrm>
                <a:off x="7131013" y="1404889"/>
                <a:ext cx="1327592" cy="276999"/>
              </a:xfrm>
              <a:prstGeom prst="rect">
                <a:avLst/>
              </a:prstGeom>
              <a:solidFill>
                <a:srgbClr val="FFFFFE"/>
              </a:solidFill>
            </p:spPr>
            <p:txBody>
              <a:bodyPr wrap="square" rtlCol="0">
                <a:spAutoFit/>
              </a:bodyPr>
              <a:lstStyle/>
              <a:p>
                <a:pPr algn="r"/>
                <a:r>
                  <a:rPr lang="en-US" sz="1200" b="1" dirty="0"/>
                  <a:t>Store Name</a:t>
                </a:r>
              </a:p>
            </p:txBody>
          </p:sp>
          <p:pic>
            <p:nvPicPr>
              <p:cNvPr id="55" name="Picture 54">
                <a:extLst>
                  <a:ext uri="{FF2B5EF4-FFF2-40B4-BE49-F238E27FC236}">
                    <a16:creationId xmlns:a16="http://schemas.microsoft.com/office/drawing/2014/main" id="{A00CFE60-9318-DB4D-9C62-4ACCFB7BE8A0}"/>
                  </a:ext>
                </a:extLst>
              </p:cNvPr>
              <p:cNvPicPr>
                <a:picLocks noChangeAspect="1"/>
              </p:cNvPicPr>
              <p:nvPr/>
            </p:nvPicPr>
            <p:blipFill>
              <a:blip r:embed="rId4"/>
              <a:stretch>
                <a:fillRect/>
              </a:stretch>
            </p:blipFill>
            <p:spPr>
              <a:xfrm>
                <a:off x="8558594" y="1748841"/>
                <a:ext cx="3271142" cy="431800"/>
              </a:xfrm>
              <a:prstGeom prst="rect">
                <a:avLst/>
              </a:prstGeom>
            </p:spPr>
          </p:pic>
        </p:grpSp>
        <p:grpSp>
          <p:nvGrpSpPr>
            <p:cNvPr id="7" name="Group 6">
              <a:extLst>
                <a:ext uri="{FF2B5EF4-FFF2-40B4-BE49-F238E27FC236}">
                  <a16:creationId xmlns:a16="http://schemas.microsoft.com/office/drawing/2014/main" id="{490F4525-746C-4A46-9672-9B7E9995F322}"/>
                </a:ext>
              </a:extLst>
            </p:cNvPr>
            <p:cNvGrpSpPr/>
            <p:nvPr/>
          </p:nvGrpSpPr>
          <p:grpSpPr>
            <a:xfrm>
              <a:off x="1003881" y="2716911"/>
              <a:ext cx="11185603" cy="2448583"/>
              <a:chOff x="1003881" y="2716911"/>
              <a:chExt cx="11185603" cy="2448583"/>
            </a:xfrm>
          </p:grpSpPr>
          <p:pic>
            <p:nvPicPr>
              <p:cNvPr id="27" name="Picture 26">
                <a:extLst>
                  <a:ext uri="{FF2B5EF4-FFF2-40B4-BE49-F238E27FC236}">
                    <a16:creationId xmlns:a16="http://schemas.microsoft.com/office/drawing/2014/main" id="{FDD1A925-41D7-2148-9665-DE2F51EDEC39}"/>
                  </a:ext>
                </a:extLst>
              </p:cNvPr>
              <p:cNvPicPr>
                <a:picLocks noChangeAspect="1"/>
              </p:cNvPicPr>
              <p:nvPr/>
            </p:nvPicPr>
            <p:blipFill>
              <a:blip r:embed="rId5"/>
              <a:stretch>
                <a:fillRect/>
              </a:stretch>
            </p:blipFill>
            <p:spPr>
              <a:xfrm>
                <a:off x="1003881" y="2716911"/>
                <a:ext cx="11185603" cy="2448583"/>
              </a:xfrm>
              <a:prstGeom prst="rect">
                <a:avLst/>
              </a:prstGeom>
            </p:spPr>
          </p:pic>
          <p:grpSp>
            <p:nvGrpSpPr>
              <p:cNvPr id="6" name="Group 5">
                <a:extLst>
                  <a:ext uri="{FF2B5EF4-FFF2-40B4-BE49-F238E27FC236}">
                    <a16:creationId xmlns:a16="http://schemas.microsoft.com/office/drawing/2014/main" id="{ED8AE265-5F1D-DA4F-902B-C1FE6B85F3F8}"/>
                  </a:ext>
                </a:extLst>
              </p:cNvPr>
              <p:cNvGrpSpPr/>
              <p:nvPr/>
            </p:nvGrpSpPr>
            <p:grpSpPr>
              <a:xfrm>
                <a:off x="1297682" y="2927292"/>
                <a:ext cx="10596954" cy="1416606"/>
                <a:chOff x="1297682" y="2927292"/>
                <a:chExt cx="10596954" cy="1416606"/>
              </a:xfrm>
            </p:grpSpPr>
            <p:sp>
              <p:nvSpPr>
                <p:cNvPr id="28" name="Rectangle 27">
                  <a:extLst>
                    <a:ext uri="{FF2B5EF4-FFF2-40B4-BE49-F238E27FC236}">
                      <a16:creationId xmlns:a16="http://schemas.microsoft.com/office/drawing/2014/main" id="{D2BD308C-2DFC-D242-B4FE-E0E752F796CD}"/>
                    </a:ext>
                  </a:extLst>
                </p:cNvPr>
                <p:cNvSpPr/>
                <p:nvPr/>
              </p:nvSpPr>
              <p:spPr>
                <a:xfrm>
                  <a:off x="1298750" y="2979032"/>
                  <a:ext cx="989802" cy="276999"/>
                </a:xfrm>
                <a:prstGeom prst="rect">
                  <a:avLst/>
                </a:prstGeom>
                <a:solidFill>
                  <a:srgbClr val="F4F4F6"/>
                </a:solidFill>
              </p:spPr>
              <p:txBody>
                <a:bodyPr wrap="square">
                  <a:spAutoFit/>
                </a:bodyPr>
                <a:lstStyle/>
                <a:p>
                  <a:pPr algn="ctr"/>
                  <a:r>
                    <a:rPr lang="en-US" sz="1200" dirty="0"/>
                    <a:t>Order #</a:t>
                  </a:r>
                </a:p>
              </p:txBody>
            </p:sp>
            <p:sp>
              <p:nvSpPr>
                <p:cNvPr id="29" name="Rectangle 28">
                  <a:extLst>
                    <a:ext uri="{FF2B5EF4-FFF2-40B4-BE49-F238E27FC236}">
                      <a16:creationId xmlns:a16="http://schemas.microsoft.com/office/drawing/2014/main" id="{B38D446C-101D-6A4D-888F-E0EB22183B5A}"/>
                    </a:ext>
                  </a:extLst>
                </p:cNvPr>
                <p:cNvSpPr/>
                <p:nvPr/>
              </p:nvSpPr>
              <p:spPr>
                <a:xfrm>
                  <a:off x="2480114" y="2956027"/>
                  <a:ext cx="1399064" cy="369332"/>
                </a:xfrm>
                <a:prstGeom prst="rect">
                  <a:avLst/>
                </a:prstGeom>
                <a:solidFill>
                  <a:srgbClr val="F4F4F6"/>
                </a:solidFill>
              </p:spPr>
              <p:txBody>
                <a:bodyPr wrap="square" lIns="0" rIns="0">
                  <a:spAutoFit/>
                </a:bodyPr>
                <a:lstStyle/>
                <a:p>
                  <a:pPr algn="ctr"/>
                  <a:r>
                    <a:rPr lang="en-US" sz="900" dirty="0"/>
                    <a:t>Products Cost Incl. Tax</a:t>
                  </a:r>
                </a:p>
                <a:p>
                  <a:pPr algn="ctr"/>
                  <a:r>
                    <a:rPr lang="en-US" sz="900" dirty="0">
                      <a:solidFill>
                        <a:srgbClr val="FF0000"/>
                      </a:solidFill>
                    </a:rPr>
                    <a:t>(without checkout attributes)</a:t>
                  </a:r>
                </a:p>
              </p:txBody>
            </p:sp>
            <p:sp>
              <p:nvSpPr>
                <p:cNvPr id="30" name="Rectangle 29">
                  <a:extLst>
                    <a:ext uri="{FF2B5EF4-FFF2-40B4-BE49-F238E27FC236}">
                      <a16:creationId xmlns:a16="http://schemas.microsoft.com/office/drawing/2014/main" id="{C25A0578-F45B-4446-AC04-0AAC97BBEFE3}"/>
                    </a:ext>
                  </a:extLst>
                </p:cNvPr>
                <p:cNvSpPr/>
                <p:nvPr/>
              </p:nvSpPr>
              <p:spPr>
                <a:xfrm>
                  <a:off x="7581341" y="2969694"/>
                  <a:ext cx="1159366" cy="276999"/>
                </a:xfrm>
                <a:prstGeom prst="rect">
                  <a:avLst/>
                </a:prstGeom>
                <a:solidFill>
                  <a:srgbClr val="F4F4F6"/>
                </a:solidFill>
              </p:spPr>
              <p:txBody>
                <a:bodyPr wrap="square" lIns="36000" rIns="36000">
                  <a:spAutoFit/>
                </a:bodyPr>
                <a:lstStyle/>
                <a:p>
                  <a:pPr algn="ctr"/>
                  <a:r>
                    <a:rPr lang="en-US" sz="1200" dirty="0"/>
                    <a:t>Total Earnings</a:t>
                  </a:r>
                </a:p>
              </p:txBody>
            </p:sp>
            <p:sp>
              <p:nvSpPr>
                <p:cNvPr id="31" name="Rectangle 30">
                  <a:extLst>
                    <a:ext uri="{FF2B5EF4-FFF2-40B4-BE49-F238E27FC236}">
                      <a16:creationId xmlns:a16="http://schemas.microsoft.com/office/drawing/2014/main" id="{A4EFA3E4-DDE8-5847-B94A-B50C58608D83}"/>
                    </a:ext>
                  </a:extLst>
                </p:cNvPr>
                <p:cNvSpPr/>
                <p:nvPr/>
              </p:nvSpPr>
              <p:spPr>
                <a:xfrm>
                  <a:off x="10932658" y="2964774"/>
                  <a:ext cx="961978" cy="276999"/>
                </a:xfrm>
                <a:prstGeom prst="rect">
                  <a:avLst/>
                </a:prstGeom>
                <a:solidFill>
                  <a:srgbClr val="F4F4F6"/>
                </a:solidFill>
              </p:spPr>
              <p:txBody>
                <a:bodyPr wrap="square" lIns="0" rIns="0">
                  <a:spAutoFit/>
                </a:bodyPr>
                <a:lstStyle/>
                <a:p>
                  <a:pPr algn="ctr"/>
                  <a:r>
                    <a:rPr lang="en-US" sz="1200" dirty="0"/>
                    <a:t>Company Profit</a:t>
                  </a:r>
                </a:p>
              </p:txBody>
            </p:sp>
            <p:sp>
              <p:nvSpPr>
                <p:cNvPr id="32" name="Rectangle 31">
                  <a:extLst>
                    <a:ext uri="{FF2B5EF4-FFF2-40B4-BE49-F238E27FC236}">
                      <a16:creationId xmlns:a16="http://schemas.microsoft.com/office/drawing/2014/main" id="{A6701119-6673-CD40-97C2-FDBDBEAF9E8C}"/>
                    </a:ext>
                  </a:extLst>
                </p:cNvPr>
                <p:cNvSpPr/>
                <p:nvPr/>
              </p:nvSpPr>
              <p:spPr>
                <a:xfrm>
                  <a:off x="1308689" y="3461296"/>
                  <a:ext cx="1008298" cy="276999"/>
                </a:xfrm>
                <a:prstGeom prst="rect">
                  <a:avLst/>
                </a:prstGeom>
                <a:solidFill>
                  <a:srgbClr val="F8FAFB"/>
                </a:solidFill>
              </p:spPr>
              <p:txBody>
                <a:bodyPr wrap="square">
                  <a:spAutoFit/>
                </a:bodyPr>
                <a:lstStyle/>
                <a:p>
                  <a:pPr algn="ctr"/>
                  <a:r>
                    <a:rPr lang="en-US" sz="1200" dirty="0"/>
                    <a:t>12323</a:t>
                  </a:r>
                </a:p>
              </p:txBody>
            </p:sp>
            <p:sp>
              <p:nvSpPr>
                <p:cNvPr id="33" name="Rectangle 32">
                  <a:extLst>
                    <a:ext uri="{FF2B5EF4-FFF2-40B4-BE49-F238E27FC236}">
                      <a16:creationId xmlns:a16="http://schemas.microsoft.com/office/drawing/2014/main" id="{53BCFC21-0289-5F46-BA39-7E427C98E869}"/>
                    </a:ext>
                  </a:extLst>
                </p:cNvPr>
                <p:cNvSpPr/>
                <p:nvPr/>
              </p:nvSpPr>
              <p:spPr>
                <a:xfrm>
                  <a:off x="3949158" y="2948896"/>
                  <a:ext cx="1279200" cy="276999"/>
                </a:xfrm>
                <a:prstGeom prst="rect">
                  <a:avLst/>
                </a:prstGeom>
                <a:solidFill>
                  <a:srgbClr val="F4F4F6"/>
                </a:solidFill>
              </p:spPr>
              <p:txBody>
                <a:bodyPr wrap="square">
                  <a:spAutoFit/>
                </a:bodyPr>
                <a:lstStyle/>
                <a:p>
                  <a:pPr algn="ctr"/>
                  <a:r>
                    <a:rPr lang="en-US" sz="1200" dirty="0"/>
                    <a:t>Delivery Charges</a:t>
                  </a:r>
                </a:p>
              </p:txBody>
            </p:sp>
            <p:sp>
              <p:nvSpPr>
                <p:cNvPr id="34" name="Rectangle 33">
                  <a:extLst>
                    <a:ext uri="{FF2B5EF4-FFF2-40B4-BE49-F238E27FC236}">
                      <a16:creationId xmlns:a16="http://schemas.microsoft.com/office/drawing/2014/main" id="{1262851B-AEC1-8949-91E7-61A7208E27D2}"/>
                    </a:ext>
                  </a:extLst>
                </p:cNvPr>
                <p:cNvSpPr/>
                <p:nvPr/>
              </p:nvSpPr>
              <p:spPr>
                <a:xfrm>
                  <a:off x="7241413" y="3321372"/>
                  <a:ext cx="900626" cy="526511"/>
                </a:xfrm>
                <a:prstGeom prst="rect">
                  <a:avLst/>
                </a:prstGeom>
                <a:solidFill>
                  <a:srgbClr val="F8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6454754-1687-7E45-9123-A1EF388357B0}"/>
                    </a:ext>
                  </a:extLst>
                </p:cNvPr>
                <p:cNvSpPr/>
                <p:nvPr/>
              </p:nvSpPr>
              <p:spPr>
                <a:xfrm>
                  <a:off x="7241413" y="3948232"/>
                  <a:ext cx="900626" cy="335990"/>
                </a:xfrm>
                <a:prstGeom prst="rect">
                  <a:avLst/>
                </a:prstGeom>
                <a:solidFill>
                  <a:srgbClr val="F8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E6E34AA5-39FA-2641-84B1-50BBBE5CE3B9}"/>
                    </a:ext>
                  </a:extLst>
                </p:cNvPr>
                <p:cNvSpPr/>
                <p:nvPr/>
              </p:nvSpPr>
              <p:spPr>
                <a:xfrm>
                  <a:off x="3958768" y="3463996"/>
                  <a:ext cx="1205875" cy="275456"/>
                </a:xfrm>
                <a:prstGeom prst="rect">
                  <a:avLst/>
                </a:prstGeom>
                <a:solidFill>
                  <a:srgbClr val="F8FAFB"/>
                </a:solidFill>
              </p:spPr>
              <p:txBody>
                <a:bodyPr wrap="square">
                  <a:spAutoFit/>
                </a:bodyPr>
                <a:lstStyle/>
                <a:p>
                  <a:pPr algn="ctr"/>
                  <a:r>
                    <a:rPr lang="en-US" sz="1200" dirty="0"/>
                    <a:t>5.15</a:t>
                  </a:r>
                </a:p>
              </p:txBody>
            </p:sp>
            <p:sp>
              <p:nvSpPr>
                <p:cNvPr id="37" name="Rectangle 36">
                  <a:extLst>
                    <a:ext uri="{FF2B5EF4-FFF2-40B4-BE49-F238E27FC236}">
                      <a16:creationId xmlns:a16="http://schemas.microsoft.com/office/drawing/2014/main" id="{59274BC1-A7EC-B749-BB99-B1E85C6E8E69}"/>
                    </a:ext>
                  </a:extLst>
                </p:cNvPr>
                <p:cNvSpPr/>
                <p:nvPr/>
              </p:nvSpPr>
              <p:spPr>
                <a:xfrm>
                  <a:off x="3958768" y="3996156"/>
                  <a:ext cx="1217222" cy="276999"/>
                </a:xfrm>
                <a:prstGeom prst="rect">
                  <a:avLst/>
                </a:prstGeom>
                <a:solidFill>
                  <a:srgbClr val="FEFFFE"/>
                </a:solidFill>
              </p:spPr>
              <p:txBody>
                <a:bodyPr wrap="square">
                  <a:spAutoFit/>
                </a:bodyPr>
                <a:lstStyle/>
                <a:p>
                  <a:pPr algn="ctr"/>
                  <a:r>
                    <a:rPr lang="en-US" sz="1200" dirty="0"/>
                    <a:t>7</a:t>
                  </a:r>
                </a:p>
              </p:txBody>
            </p:sp>
            <p:sp>
              <p:nvSpPr>
                <p:cNvPr id="38" name="Rectangle 37">
                  <a:extLst>
                    <a:ext uri="{FF2B5EF4-FFF2-40B4-BE49-F238E27FC236}">
                      <a16:creationId xmlns:a16="http://schemas.microsoft.com/office/drawing/2014/main" id="{D78E111C-C81D-D44A-A13C-6D21128CA2A2}"/>
                    </a:ext>
                  </a:extLst>
                </p:cNvPr>
                <p:cNvSpPr/>
                <p:nvPr/>
              </p:nvSpPr>
              <p:spPr>
                <a:xfrm>
                  <a:off x="2559968" y="3462453"/>
                  <a:ext cx="1042426" cy="276999"/>
                </a:xfrm>
                <a:prstGeom prst="rect">
                  <a:avLst/>
                </a:prstGeom>
                <a:solidFill>
                  <a:srgbClr val="F8FAFB"/>
                </a:solidFill>
              </p:spPr>
              <p:txBody>
                <a:bodyPr wrap="square">
                  <a:spAutoFit/>
                </a:bodyPr>
                <a:lstStyle/>
                <a:p>
                  <a:pPr algn="ctr"/>
                  <a:r>
                    <a:rPr lang="en-US" sz="1200" dirty="0"/>
                    <a:t>35.54</a:t>
                  </a:r>
                </a:p>
              </p:txBody>
            </p:sp>
            <p:cxnSp>
              <p:nvCxnSpPr>
                <p:cNvPr id="39" name="Straight Connector 38">
                  <a:extLst>
                    <a:ext uri="{FF2B5EF4-FFF2-40B4-BE49-F238E27FC236}">
                      <a16:creationId xmlns:a16="http://schemas.microsoft.com/office/drawing/2014/main" id="{04F5A9D1-1D15-8A42-830E-C6F62287B43D}"/>
                    </a:ext>
                  </a:extLst>
                </p:cNvPr>
                <p:cNvCxnSpPr>
                  <a:cxnSpLocks/>
                </p:cNvCxnSpPr>
                <p:nvPr/>
              </p:nvCxnSpPr>
              <p:spPr>
                <a:xfrm>
                  <a:off x="2427023" y="2932675"/>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09AB86FE-D651-EA46-A1D0-6F589DADB84F}"/>
                    </a:ext>
                  </a:extLst>
                </p:cNvPr>
                <p:cNvSpPr/>
                <p:nvPr/>
              </p:nvSpPr>
              <p:spPr>
                <a:xfrm>
                  <a:off x="2559968" y="3973722"/>
                  <a:ext cx="1042426" cy="276999"/>
                </a:xfrm>
                <a:prstGeom prst="rect">
                  <a:avLst/>
                </a:prstGeom>
                <a:solidFill>
                  <a:srgbClr val="FEFFFE"/>
                </a:solidFill>
              </p:spPr>
              <p:txBody>
                <a:bodyPr wrap="square">
                  <a:spAutoFit/>
                </a:bodyPr>
                <a:lstStyle/>
                <a:p>
                  <a:pPr algn="ctr"/>
                  <a:r>
                    <a:rPr lang="en-US" sz="1200" dirty="0"/>
                    <a:t>46.23</a:t>
                  </a:r>
                </a:p>
              </p:txBody>
            </p:sp>
            <p:sp>
              <p:nvSpPr>
                <p:cNvPr id="41" name="Rectangle 40">
                  <a:extLst>
                    <a:ext uri="{FF2B5EF4-FFF2-40B4-BE49-F238E27FC236}">
                      <a16:creationId xmlns:a16="http://schemas.microsoft.com/office/drawing/2014/main" id="{7F31E15C-B608-784B-BB31-40DADDE4222D}"/>
                    </a:ext>
                  </a:extLst>
                </p:cNvPr>
                <p:cNvSpPr/>
                <p:nvPr/>
              </p:nvSpPr>
              <p:spPr>
                <a:xfrm>
                  <a:off x="1297682" y="3963439"/>
                  <a:ext cx="1030312" cy="276999"/>
                </a:xfrm>
                <a:prstGeom prst="rect">
                  <a:avLst/>
                </a:prstGeom>
                <a:solidFill>
                  <a:srgbClr val="FEFFFE"/>
                </a:solidFill>
              </p:spPr>
              <p:txBody>
                <a:bodyPr wrap="square">
                  <a:spAutoFit/>
                </a:bodyPr>
                <a:lstStyle/>
                <a:p>
                  <a:pPr algn="ctr"/>
                  <a:r>
                    <a:rPr lang="en-US" sz="1200" dirty="0"/>
                    <a:t>24532</a:t>
                  </a:r>
                </a:p>
              </p:txBody>
            </p:sp>
            <p:sp>
              <p:nvSpPr>
                <p:cNvPr id="24" name="Rectangle 23">
                  <a:extLst>
                    <a:ext uri="{FF2B5EF4-FFF2-40B4-BE49-F238E27FC236}">
                      <a16:creationId xmlns:a16="http://schemas.microsoft.com/office/drawing/2014/main" id="{86AC186D-E610-9540-BC02-7874739590DE}"/>
                    </a:ext>
                  </a:extLst>
                </p:cNvPr>
                <p:cNvSpPr/>
                <p:nvPr/>
              </p:nvSpPr>
              <p:spPr>
                <a:xfrm>
                  <a:off x="9136224" y="3981353"/>
                  <a:ext cx="1543388" cy="269748"/>
                </a:xfrm>
                <a:prstGeom prst="rect">
                  <a:avLst/>
                </a:prstGeom>
                <a:solidFill>
                  <a:srgbClr val="FEFFFE"/>
                </a:solidFill>
              </p:spPr>
              <p:txBody>
                <a:bodyPr wrap="square">
                  <a:spAutoFit/>
                </a:bodyPr>
                <a:lstStyle/>
                <a:p>
                  <a:endParaRPr lang="en-US" sz="1400" dirty="0"/>
                </a:p>
              </p:txBody>
            </p:sp>
            <p:sp>
              <p:nvSpPr>
                <p:cNvPr id="22" name="Rectangle 21">
                  <a:extLst>
                    <a:ext uri="{FF2B5EF4-FFF2-40B4-BE49-F238E27FC236}">
                      <a16:creationId xmlns:a16="http://schemas.microsoft.com/office/drawing/2014/main" id="{214B446C-B39C-634D-9FDD-B75E6D864368}"/>
                    </a:ext>
                  </a:extLst>
                </p:cNvPr>
                <p:cNvSpPr/>
                <p:nvPr/>
              </p:nvSpPr>
              <p:spPr>
                <a:xfrm>
                  <a:off x="9136224" y="3462452"/>
                  <a:ext cx="1543388" cy="269748"/>
                </a:xfrm>
                <a:prstGeom prst="rect">
                  <a:avLst/>
                </a:prstGeom>
                <a:solidFill>
                  <a:srgbClr val="F8FAFB"/>
                </a:solidFill>
              </p:spPr>
              <p:txBody>
                <a:bodyPr wrap="square">
                  <a:spAutoFit/>
                </a:bodyPr>
                <a:lstStyle/>
                <a:p>
                  <a:endParaRPr lang="en-US" sz="1400" dirty="0"/>
                </a:p>
              </p:txBody>
            </p:sp>
            <p:sp>
              <p:nvSpPr>
                <p:cNvPr id="16" name="Rectangle 15">
                  <a:extLst>
                    <a:ext uri="{FF2B5EF4-FFF2-40B4-BE49-F238E27FC236}">
                      <a16:creationId xmlns:a16="http://schemas.microsoft.com/office/drawing/2014/main" id="{9C07513F-FF56-9F45-A8F3-8678A895EF7B}"/>
                    </a:ext>
                  </a:extLst>
                </p:cNvPr>
                <p:cNvSpPr/>
                <p:nvPr/>
              </p:nvSpPr>
              <p:spPr>
                <a:xfrm>
                  <a:off x="7756121" y="3463391"/>
                  <a:ext cx="668205" cy="277000"/>
                </a:xfrm>
                <a:prstGeom prst="rect">
                  <a:avLst/>
                </a:prstGeom>
                <a:solidFill>
                  <a:srgbClr val="F8FAFB"/>
                </a:solidFill>
              </p:spPr>
              <p:txBody>
                <a:bodyPr wrap="square">
                  <a:spAutoFit/>
                </a:bodyPr>
                <a:lstStyle/>
                <a:p>
                  <a:pPr algn="ctr"/>
                  <a:r>
                    <a:rPr lang="en-US" sz="1200" dirty="0"/>
                    <a:t>8.7</a:t>
                  </a:r>
                </a:p>
              </p:txBody>
            </p:sp>
            <p:sp>
              <p:nvSpPr>
                <p:cNvPr id="17" name="Rectangle 16">
                  <a:extLst>
                    <a:ext uri="{FF2B5EF4-FFF2-40B4-BE49-F238E27FC236}">
                      <a16:creationId xmlns:a16="http://schemas.microsoft.com/office/drawing/2014/main" id="{A2F12F23-B161-364B-9CD6-99BE554AF3FC}"/>
                    </a:ext>
                  </a:extLst>
                </p:cNvPr>
                <p:cNvSpPr/>
                <p:nvPr/>
              </p:nvSpPr>
              <p:spPr>
                <a:xfrm>
                  <a:off x="7756121" y="3976387"/>
                  <a:ext cx="668205" cy="277000"/>
                </a:xfrm>
                <a:prstGeom prst="rect">
                  <a:avLst/>
                </a:prstGeom>
                <a:solidFill>
                  <a:srgbClr val="FEFFFE"/>
                </a:solidFill>
              </p:spPr>
              <p:txBody>
                <a:bodyPr wrap="square">
                  <a:spAutoFit/>
                </a:bodyPr>
                <a:lstStyle/>
                <a:p>
                  <a:pPr algn="ctr"/>
                  <a:r>
                    <a:rPr lang="en-US" sz="1200" dirty="0"/>
                    <a:t>12.34</a:t>
                  </a:r>
                </a:p>
              </p:txBody>
            </p:sp>
            <p:sp>
              <p:nvSpPr>
                <p:cNvPr id="18" name="Rectangle 17">
                  <a:extLst>
                    <a:ext uri="{FF2B5EF4-FFF2-40B4-BE49-F238E27FC236}">
                      <a16:creationId xmlns:a16="http://schemas.microsoft.com/office/drawing/2014/main" id="{7E3A1B66-B358-E04D-880B-612D1F7CBEDA}"/>
                    </a:ext>
                  </a:extLst>
                </p:cNvPr>
                <p:cNvSpPr/>
                <p:nvPr/>
              </p:nvSpPr>
              <p:spPr>
                <a:xfrm>
                  <a:off x="9669517" y="2976182"/>
                  <a:ext cx="1244840" cy="276999"/>
                </a:xfrm>
                <a:prstGeom prst="rect">
                  <a:avLst/>
                </a:prstGeom>
                <a:solidFill>
                  <a:srgbClr val="F4F4F6"/>
                </a:solidFill>
              </p:spPr>
              <p:txBody>
                <a:bodyPr wrap="square">
                  <a:spAutoFit/>
                </a:bodyPr>
                <a:lstStyle/>
                <a:p>
                  <a:pPr algn="ctr"/>
                  <a:r>
                    <a:rPr lang="en-US" sz="1200" dirty="0"/>
                    <a:t>Driver Earnings</a:t>
                  </a:r>
                </a:p>
              </p:txBody>
            </p:sp>
            <p:sp>
              <p:nvSpPr>
                <p:cNvPr id="19" name="Rectangle 18">
                  <a:extLst>
                    <a:ext uri="{FF2B5EF4-FFF2-40B4-BE49-F238E27FC236}">
                      <a16:creationId xmlns:a16="http://schemas.microsoft.com/office/drawing/2014/main" id="{A176BB38-32ED-2E46-9F82-B5D50D94CE51}"/>
                    </a:ext>
                  </a:extLst>
                </p:cNvPr>
                <p:cNvSpPr/>
                <p:nvPr/>
              </p:nvSpPr>
              <p:spPr>
                <a:xfrm>
                  <a:off x="9769666" y="3440679"/>
                  <a:ext cx="753578" cy="276999"/>
                </a:xfrm>
                <a:prstGeom prst="rect">
                  <a:avLst/>
                </a:prstGeom>
                <a:solidFill>
                  <a:srgbClr val="F8FAFB"/>
                </a:solidFill>
              </p:spPr>
              <p:txBody>
                <a:bodyPr wrap="square">
                  <a:spAutoFit/>
                </a:bodyPr>
                <a:lstStyle/>
                <a:p>
                  <a:pPr algn="ctr"/>
                  <a:r>
                    <a:rPr lang="en-US" sz="1200" dirty="0"/>
                    <a:t>6.7</a:t>
                  </a:r>
                </a:p>
              </p:txBody>
            </p:sp>
            <p:sp>
              <p:nvSpPr>
                <p:cNvPr id="20" name="Rectangle 19">
                  <a:extLst>
                    <a:ext uri="{FF2B5EF4-FFF2-40B4-BE49-F238E27FC236}">
                      <a16:creationId xmlns:a16="http://schemas.microsoft.com/office/drawing/2014/main" id="{79DEB1A2-D111-F744-B7E2-850A383DA88E}"/>
                    </a:ext>
                  </a:extLst>
                </p:cNvPr>
                <p:cNvSpPr/>
                <p:nvPr/>
              </p:nvSpPr>
              <p:spPr>
                <a:xfrm>
                  <a:off x="9751312" y="3962831"/>
                  <a:ext cx="753578" cy="276999"/>
                </a:xfrm>
                <a:prstGeom prst="rect">
                  <a:avLst/>
                </a:prstGeom>
                <a:solidFill>
                  <a:srgbClr val="FEFFFE"/>
                </a:solidFill>
              </p:spPr>
              <p:txBody>
                <a:bodyPr wrap="square">
                  <a:spAutoFit/>
                </a:bodyPr>
                <a:lstStyle/>
                <a:p>
                  <a:pPr algn="ctr"/>
                  <a:r>
                    <a:rPr lang="en-US" sz="1200" dirty="0"/>
                    <a:t>9.34</a:t>
                  </a:r>
                </a:p>
              </p:txBody>
            </p:sp>
            <p:sp>
              <p:nvSpPr>
                <p:cNvPr id="11" name="Rectangle 10">
                  <a:extLst>
                    <a:ext uri="{FF2B5EF4-FFF2-40B4-BE49-F238E27FC236}">
                      <a16:creationId xmlns:a16="http://schemas.microsoft.com/office/drawing/2014/main" id="{385FFA0A-86D5-D64A-B2A3-7F548231BEF6}"/>
                    </a:ext>
                  </a:extLst>
                </p:cNvPr>
                <p:cNvSpPr/>
                <p:nvPr/>
              </p:nvSpPr>
              <p:spPr>
                <a:xfrm>
                  <a:off x="5175126" y="2934937"/>
                  <a:ext cx="1410147" cy="381541"/>
                </a:xfrm>
                <a:prstGeom prst="rect">
                  <a:avLst/>
                </a:prstGeom>
                <a:solidFill>
                  <a:srgbClr val="F4F4F6"/>
                </a:solidFill>
              </p:spPr>
              <p:txBody>
                <a:bodyPr wrap="square">
                  <a:spAutoFit/>
                </a:bodyPr>
                <a:lstStyle/>
                <a:p>
                  <a:pPr algn="ctr"/>
                  <a:r>
                    <a:rPr lang="en-US" sz="1200" dirty="0"/>
                    <a:t>Vendor Profit Ratio Effect</a:t>
                  </a:r>
                </a:p>
              </p:txBody>
            </p:sp>
            <p:sp>
              <p:nvSpPr>
                <p:cNvPr id="12" name="Rectangle 11">
                  <a:extLst>
                    <a:ext uri="{FF2B5EF4-FFF2-40B4-BE49-F238E27FC236}">
                      <a16:creationId xmlns:a16="http://schemas.microsoft.com/office/drawing/2014/main" id="{0B091165-5D34-3E46-8292-A077AF310193}"/>
                    </a:ext>
                  </a:extLst>
                </p:cNvPr>
                <p:cNvSpPr/>
                <p:nvPr/>
              </p:nvSpPr>
              <p:spPr>
                <a:xfrm>
                  <a:off x="5180271" y="3475947"/>
                  <a:ext cx="1396027" cy="276999"/>
                </a:xfrm>
                <a:prstGeom prst="rect">
                  <a:avLst/>
                </a:prstGeom>
                <a:solidFill>
                  <a:srgbClr val="F8FAFB"/>
                </a:solidFill>
              </p:spPr>
              <p:txBody>
                <a:bodyPr wrap="square">
                  <a:spAutoFit/>
                </a:bodyPr>
                <a:lstStyle/>
                <a:p>
                  <a:pPr algn="ctr"/>
                  <a:r>
                    <a:rPr lang="en-US" sz="1200" dirty="0"/>
                    <a:t>3.554</a:t>
                  </a:r>
                </a:p>
              </p:txBody>
            </p:sp>
            <p:sp>
              <p:nvSpPr>
                <p:cNvPr id="13" name="Rectangle 12">
                  <a:extLst>
                    <a:ext uri="{FF2B5EF4-FFF2-40B4-BE49-F238E27FC236}">
                      <a16:creationId xmlns:a16="http://schemas.microsoft.com/office/drawing/2014/main" id="{F354F192-CF1D-B84A-800E-6828B9767B63}"/>
                    </a:ext>
                  </a:extLst>
                </p:cNvPr>
                <p:cNvSpPr/>
                <p:nvPr/>
              </p:nvSpPr>
              <p:spPr>
                <a:xfrm>
                  <a:off x="5386474" y="3978016"/>
                  <a:ext cx="1106565" cy="276999"/>
                </a:xfrm>
                <a:prstGeom prst="rect">
                  <a:avLst/>
                </a:prstGeom>
                <a:solidFill>
                  <a:srgbClr val="FEFFFE"/>
                </a:solidFill>
              </p:spPr>
              <p:txBody>
                <a:bodyPr wrap="square">
                  <a:spAutoFit/>
                </a:bodyPr>
                <a:lstStyle/>
                <a:p>
                  <a:pPr algn="ctr"/>
                  <a:r>
                    <a:rPr lang="en-US" sz="1200" dirty="0"/>
                    <a:t>6.9345</a:t>
                  </a:r>
                </a:p>
              </p:txBody>
            </p:sp>
            <p:cxnSp>
              <p:nvCxnSpPr>
                <p:cNvPr id="57" name="Straight Connector 56">
                  <a:extLst>
                    <a:ext uri="{FF2B5EF4-FFF2-40B4-BE49-F238E27FC236}">
                      <a16:creationId xmlns:a16="http://schemas.microsoft.com/office/drawing/2014/main" id="{6FFA8F71-CC64-D04E-A3B8-6B57FBA57078}"/>
                    </a:ext>
                  </a:extLst>
                </p:cNvPr>
                <p:cNvCxnSpPr>
                  <a:cxnSpLocks/>
                </p:cNvCxnSpPr>
                <p:nvPr/>
              </p:nvCxnSpPr>
              <p:spPr>
                <a:xfrm>
                  <a:off x="5176169" y="2927292"/>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85D84396-E3DC-9344-B229-89E50287041D}"/>
                    </a:ext>
                  </a:extLst>
                </p:cNvPr>
                <p:cNvSpPr/>
                <p:nvPr/>
              </p:nvSpPr>
              <p:spPr>
                <a:xfrm>
                  <a:off x="6613740" y="2953854"/>
                  <a:ext cx="965597" cy="369332"/>
                </a:xfrm>
                <a:prstGeom prst="rect">
                  <a:avLst/>
                </a:prstGeom>
                <a:solidFill>
                  <a:srgbClr val="F4F4F6"/>
                </a:solidFill>
              </p:spPr>
              <p:txBody>
                <a:bodyPr wrap="square" lIns="0" rIns="0">
                  <a:spAutoFit/>
                </a:bodyPr>
                <a:lstStyle/>
                <a:p>
                  <a:pPr algn="ctr"/>
                  <a:r>
                    <a:rPr lang="en-US" sz="900" dirty="0"/>
                    <a:t>Checkout Attributes Amount</a:t>
                  </a:r>
                </a:p>
              </p:txBody>
            </p:sp>
            <p:cxnSp>
              <p:nvCxnSpPr>
                <p:cNvPr id="60" name="Straight Connector 59">
                  <a:extLst>
                    <a:ext uri="{FF2B5EF4-FFF2-40B4-BE49-F238E27FC236}">
                      <a16:creationId xmlns:a16="http://schemas.microsoft.com/office/drawing/2014/main" id="{70EC0146-C921-464A-A03C-2C783B5A9E85}"/>
                    </a:ext>
                  </a:extLst>
                </p:cNvPr>
                <p:cNvCxnSpPr>
                  <a:cxnSpLocks/>
                </p:cNvCxnSpPr>
                <p:nvPr/>
              </p:nvCxnSpPr>
              <p:spPr>
                <a:xfrm>
                  <a:off x="7581853" y="2932033"/>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63" name="Rectangle 62">
                  <a:extLst>
                    <a:ext uri="{FF2B5EF4-FFF2-40B4-BE49-F238E27FC236}">
                      <a16:creationId xmlns:a16="http://schemas.microsoft.com/office/drawing/2014/main" id="{444D952D-E836-474C-A30C-384D246A2626}"/>
                    </a:ext>
                  </a:extLst>
                </p:cNvPr>
                <p:cNvSpPr/>
                <p:nvPr/>
              </p:nvSpPr>
              <p:spPr>
                <a:xfrm>
                  <a:off x="11005323" y="3431252"/>
                  <a:ext cx="669885" cy="276999"/>
                </a:xfrm>
                <a:prstGeom prst="rect">
                  <a:avLst/>
                </a:prstGeom>
                <a:solidFill>
                  <a:srgbClr val="F8FAFB"/>
                </a:solidFill>
              </p:spPr>
              <p:txBody>
                <a:bodyPr wrap="square">
                  <a:spAutoFit/>
                </a:bodyPr>
                <a:lstStyle/>
                <a:p>
                  <a:pPr algn="ctr"/>
                  <a:r>
                    <a:rPr lang="en-US" sz="1200" dirty="0"/>
                    <a:t>2</a:t>
                  </a:r>
                </a:p>
              </p:txBody>
            </p:sp>
            <p:sp>
              <p:nvSpPr>
                <p:cNvPr id="64" name="Rectangle 63">
                  <a:extLst>
                    <a:ext uri="{FF2B5EF4-FFF2-40B4-BE49-F238E27FC236}">
                      <a16:creationId xmlns:a16="http://schemas.microsoft.com/office/drawing/2014/main" id="{46DE4A6C-6FEB-444B-AAEA-AC2B589F4A8F}"/>
                    </a:ext>
                  </a:extLst>
                </p:cNvPr>
                <p:cNvSpPr/>
                <p:nvPr/>
              </p:nvSpPr>
              <p:spPr>
                <a:xfrm>
                  <a:off x="10950931" y="3956927"/>
                  <a:ext cx="755798" cy="276999"/>
                </a:xfrm>
                <a:prstGeom prst="rect">
                  <a:avLst/>
                </a:prstGeom>
                <a:solidFill>
                  <a:srgbClr val="FEFFFE"/>
                </a:solidFill>
              </p:spPr>
              <p:txBody>
                <a:bodyPr wrap="square">
                  <a:spAutoFit/>
                </a:bodyPr>
                <a:lstStyle/>
                <a:p>
                  <a:pPr algn="ctr"/>
                  <a:r>
                    <a:rPr lang="en-US" sz="1200" dirty="0"/>
                    <a:t>3</a:t>
                  </a:r>
                </a:p>
              </p:txBody>
            </p:sp>
            <p:sp>
              <p:nvSpPr>
                <p:cNvPr id="65" name="Rectangle 64">
                  <a:extLst>
                    <a:ext uri="{FF2B5EF4-FFF2-40B4-BE49-F238E27FC236}">
                      <a16:creationId xmlns:a16="http://schemas.microsoft.com/office/drawing/2014/main" id="{FC493A6A-8DFD-884E-B396-44B7812B7D60}"/>
                    </a:ext>
                  </a:extLst>
                </p:cNvPr>
                <p:cNvSpPr/>
                <p:nvPr/>
              </p:nvSpPr>
              <p:spPr>
                <a:xfrm>
                  <a:off x="6624175" y="3482969"/>
                  <a:ext cx="810560" cy="276999"/>
                </a:xfrm>
                <a:prstGeom prst="rect">
                  <a:avLst/>
                </a:prstGeom>
                <a:solidFill>
                  <a:srgbClr val="F8FAFB"/>
                </a:solidFill>
              </p:spPr>
              <p:txBody>
                <a:bodyPr wrap="square">
                  <a:spAutoFit/>
                </a:bodyPr>
                <a:lstStyle/>
                <a:p>
                  <a:pPr algn="ctr"/>
                  <a:r>
                    <a:rPr lang="en-US" sz="1200" dirty="0"/>
                    <a:t>2</a:t>
                  </a:r>
                </a:p>
              </p:txBody>
            </p:sp>
            <p:sp>
              <p:nvSpPr>
                <p:cNvPr id="66" name="Rectangle 65">
                  <a:extLst>
                    <a:ext uri="{FF2B5EF4-FFF2-40B4-BE49-F238E27FC236}">
                      <a16:creationId xmlns:a16="http://schemas.microsoft.com/office/drawing/2014/main" id="{D26638EB-AFF5-CC46-9C90-45E4A8DC0FC6}"/>
                    </a:ext>
                  </a:extLst>
                </p:cNvPr>
                <p:cNvSpPr/>
                <p:nvPr/>
              </p:nvSpPr>
              <p:spPr>
                <a:xfrm>
                  <a:off x="6618900" y="3950546"/>
                  <a:ext cx="810560" cy="276999"/>
                </a:xfrm>
                <a:prstGeom prst="rect">
                  <a:avLst/>
                </a:prstGeom>
                <a:solidFill>
                  <a:srgbClr val="F8FAFB"/>
                </a:solidFill>
              </p:spPr>
              <p:txBody>
                <a:bodyPr wrap="square">
                  <a:spAutoFit/>
                </a:bodyPr>
                <a:lstStyle/>
                <a:p>
                  <a:pPr algn="ctr"/>
                  <a:r>
                    <a:rPr lang="en-US" sz="1200" dirty="0"/>
                    <a:t>2</a:t>
                  </a:r>
                </a:p>
              </p:txBody>
            </p:sp>
            <p:cxnSp>
              <p:nvCxnSpPr>
                <p:cNvPr id="61" name="Straight Connector 60">
                  <a:extLst>
                    <a:ext uri="{FF2B5EF4-FFF2-40B4-BE49-F238E27FC236}">
                      <a16:creationId xmlns:a16="http://schemas.microsoft.com/office/drawing/2014/main" id="{ECAD7697-43CB-4446-9F6D-2B3FE798D713}"/>
                    </a:ext>
                  </a:extLst>
                </p:cNvPr>
                <p:cNvCxnSpPr>
                  <a:cxnSpLocks/>
                </p:cNvCxnSpPr>
                <p:nvPr/>
              </p:nvCxnSpPr>
              <p:spPr>
                <a:xfrm>
                  <a:off x="9669341" y="2948896"/>
                  <a:ext cx="0" cy="1395002"/>
                </a:xfrm>
                <a:prstGeom prst="line">
                  <a:avLst/>
                </a:prstGeom>
                <a:ln>
                  <a:solidFill>
                    <a:srgbClr val="E3E3E3"/>
                  </a:solidFill>
                </a:ln>
              </p:spPr>
              <p:style>
                <a:lnRef idx="1">
                  <a:schemeClr val="accent1"/>
                </a:lnRef>
                <a:fillRef idx="0">
                  <a:schemeClr val="accent1"/>
                </a:fillRef>
                <a:effectRef idx="0">
                  <a:schemeClr val="accent1"/>
                </a:effectRef>
                <a:fontRef idx="minor">
                  <a:schemeClr val="tx1"/>
                </a:fontRef>
              </p:style>
            </p:cxnSp>
            <p:sp>
              <p:nvSpPr>
                <p:cNvPr id="62" name="Rectangle 61">
                  <a:extLst>
                    <a:ext uri="{FF2B5EF4-FFF2-40B4-BE49-F238E27FC236}">
                      <a16:creationId xmlns:a16="http://schemas.microsoft.com/office/drawing/2014/main" id="{20DDD77C-8436-A84C-8D2A-F67A92A3DE6B}"/>
                    </a:ext>
                  </a:extLst>
                </p:cNvPr>
                <p:cNvSpPr/>
                <p:nvPr/>
              </p:nvSpPr>
              <p:spPr>
                <a:xfrm>
                  <a:off x="8740194" y="2971597"/>
                  <a:ext cx="926629" cy="276999"/>
                </a:xfrm>
                <a:prstGeom prst="rect">
                  <a:avLst/>
                </a:prstGeom>
                <a:solidFill>
                  <a:srgbClr val="F4F4F6"/>
                </a:solidFill>
              </p:spPr>
              <p:txBody>
                <a:bodyPr wrap="square">
                  <a:spAutoFit/>
                </a:bodyPr>
                <a:lstStyle/>
                <a:p>
                  <a:pPr algn="ctr"/>
                  <a:r>
                    <a:rPr lang="en-US" sz="1200" dirty="0"/>
                    <a:t>Distance</a:t>
                  </a:r>
                </a:p>
              </p:txBody>
            </p:sp>
            <p:sp>
              <p:nvSpPr>
                <p:cNvPr id="69" name="Rectangle 68">
                  <a:extLst>
                    <a:ext uri="{FF2B5EF4-FFF2-40B4-BE49-F238E27FC236}">
                      <a16:creationId xmlns:a16="http://schemas.microsoft.com/office/drawing/2014/main" id="{BEE60D65-95F7-1941-B219-EE6BD6F2A559}"/>
                    </a:ext>
                  </a:extLst>
                </p:cNvPr>
                <p:cNvSpPr/>
                <p:nvPr/>
              </p:nvSpPr>
              <p:spPr>
                <a:xfrm>
                  <a:off x="8778276" y="3424581"/>
                  <a:ext cx="753578" cy="276999"/>
                </a:xfrm>
                <a:prstGeom prst="rect">
                  <a:avLst/>
                </a:prstGeom>
                <a:solidFill>
                  <a:srgbClr val="F8FAFB"/>
                </a:solidFill>
              </p:spPr>
              <p:txBody>
                <a:bodyPr wrap="square">
                  <a:spAutoFit/>
                </a:bodyPr>
                <a:lstStyle/>
                <a:p>
                  <a:pPr algn="ctr"/>
                  <a:r>
                    <a:rPr lang="en-US" sz="1200" dirty="0"/>
                    <a:t>7.8</a:t>
                  </a:r>
                </a:p>
              </p:txBody>
            </p:sp>
            <p:sp>
              <p:nvSpPr>
                <p:cNvPr id="70" name="Rectangle 69">
                  <a:extLst>
                    <a:ext uri="{FF2B5EF4-FFF2-40B4-BE49-F238E27FC236}">
                      <a16:creationId xmlns:a16="http://schemas.microsoft.com/office/drawing/2014/main" id="{D12A8AD3-A84C-6247-BDAE-ACFF140527F1}"/>
                    </a:ext>
                  </a:extLst>
                </p:cNvPr>
                <p:cNvSpPr/>
                <p:nvPr/>
              </p:nvSpPr>
              <p:spPr>
                <a:xfrm>
                  <a:off x="8759922" y="3946733"/>
                  <a:ext cx="753578" cy="276999"/>
                </a:xfrm>
                <a:prstGeom prst="rect">
                  <a:avLst/>
                </a:prstGeom>
                <a:solidFill>
                  <a:srgbClr val="FEFFFE"/>
                </a:solidFill>
              </p:spPr>
              <p:txBody>
                <a:bodyPr wrap="square">
                  <a:spAutoFit/>
                </a:bodyPr>
                <a:lstStyle/>
                <a:p>
                  <a:pPr algn="ctr"/>
                  <a:r>
                    <a:rPr lang="en-US" sz="1200" dirty="0"/>
                    <a:t>11.9</a:t>
                  </a:r>
                </a:p>
              </p:txBody>
            </p:sp>
          </p:grpSp>
        </p:grpSp>
      </p:grpSp>
    </p:spTree>
    <p:extLst>
      <p:ext uri="{BB962C8B-B14F-4D97-AF65-F5344CB8AC3E}">
        <p14:creationId xmlns:p14="http://schemas.microsoft.com/office/powerpoint/2010/main" val="40420977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3847</TotalTime>
  <Words>1684</Words>
  <Application>Microsoft Macintosh PowerPoint</Application>
  <PresentationFormat>Widescreen</PresentationFormat>
  <Paragraphs>522</Paragraphs>
  <Slides>20</Slides>
  <Notes>1</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PowerPoint Presentation</vt:lpstr>
      <vt:lpstr>PowerPoint Presentation</vt:lpstr>
      <vt:lpstr>VENDOR TYPES</vt:lpstr>
      <vt:lpstr>PowerPoint Presentation</vt:lpstr>
      <vt:lpstr>VENDOR SETTINGS</vt:lpstr>
      <vt:lpstr>PowerPoint Presentation</vt:lpstr>
      <vt:lpstr>PowerPoint Presentation</vt:lpstr>
      <vt:lpstr>EARNING SETTINGS</vt:lpstr>
      <vt:lpstr>PowerPoint Presentation</vt:lpstr>
      <vt:lpstr>PowerPoint Presentation</vt:lpstr>
      <vt:lpstr>DRIVER SETTINGS</vt:lpstr>
      <vt:lpstr>PowerPoint Presentation</vt:lpstr>
      <vt:lpstr>PowerPoint Presentation</vt:lpstr>
      <vt:lpstr>PowerPoint Presentation</vt:lpstr>
      <vt:lpstr>PowerPoint Presentation</vt:lpstr>
      <vt:lpstr>DELIVERY ORDERS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Qasim Ali</dc:creator>
  <cp:lastModifiedBy>Qasim Ali</cp:lastModifiedBy>
  <cp:revision>99</cp:revision>
  <cp:lastPrinted>2020-09-28T19:57:13Z</cp:lastPrinted>
  <dcterms:created xsi:type="dcterms:W3CDTF">2020-09-24T02:56:53Z</dcterms:created>
  <dcterms:modified xsi:type="dcterms:W3CDTF">2021-02-07T08:20:10Z</dcterms:modified>
</cp:coreProperties>
</file>

<file path=docProps/thumbnail.jpeg>
</file>